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ms-powerpoint.presentation.macroEnabled.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3" r:id="rId6"/>
    <p:sldId id="264" r:id="rId7"/>
    <p:sldId id="265" r:id="rId8"/>
    <p:sldId id="266" r:id="rId9"/>
    <p:sldId id="261" r:id="rId10"/>
    <p:sldId id="272" r:id="rId11"/>
    <p:sldId id="274" r:id="rId12"/>
    <p:sldId id="262" r:id="rId13"/>
    <p:sldId id="268" r:id="rId14"/>
    <p:sldId id="269" r:id="rId15"/>
    <p:sldId id="267" r:id="rId16"/>
    <p:sldId id="270" r:id="rId17"/>
    <p:sldId id="257" r:id="rId18"/>
    <p:sldId id="271" r:id="rId19"/>
  </p:sldIdLst>
  <p:sldSz cx="12192000" cy="6858000"/>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85" autoAdjust="0"/>
    <p:restoredTop sz="94660"/>
  </p:normalViewPr>
  <p:slideViewPr>
    <p:cSldViewPr snapToGrid="0">
      <p:cViewPr varScale="1">
        <p:scale>
          <a:sx n="72" d="100"/>
          <a:sy n="72" d="100"/>
        </p:scale>
        <p:origin x="67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E71579-78C6-4D87-A1DA-7A310515039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a:extLst>
              <a:ext uri="{FF2B5EF4-FFF2-40B4-BE49-F238E27FC236}">
                <a16:creationId xmlns:a16="http://schemas.microsoft.com/office/drawing/2014/main" id="{604D50AE-FC0F-4CC4-9FCE-7B638937E93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C5058072-D727-4B46-A26C-3098827B4FDB}"/>
              </a:ext>
            </a:extLst>
          </p:cNvPr>
          <p:cNvSpPr>
            <a:spLocks noGrp="1"/>
          </p:cNvSpPr>
          <p:nvPr>
            <p:ph type="dt" sz="half" idx="10"/>
          </p:nvPr>
        </p:nvSpPr>
        <p:spPr/>
        <p:txBody>
          <a:bodyPr/>
          <a:lstStyle/>
          <a:p>
            <a:fld id="{1D742355-8154-40A7-9832-9DE6BFD75E67}" type="datetimeFigureOut">
              <a:rPr lang="en-IE" smtClean="0"/>
              <a:t>25/09/2019</a:t>
            </a:fld>
            <a:endParaRPr lang="en-IE"/>
          </a:p>
        </p:txBody>
      </p:sp>
      <p:sp>
        <p:nvSpPr>
          <p:cNvPr id="5" name="Footer Placeholder 4">
            <a:extLst>
              <a:ext uri="{FF2B5EF4-FFF2-40B4-BE49-F238E27FC236}">
                <a16:creationId xmlns:a16="http://schemas.microsoft.com/office/drawing/2014/main" id="{DBC1332D-CEB6-4B61-A2B7-890E181BBFE3}"/>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2AD1133D-0107-4A0E-A1E1-234486E344CE}"/>
              </a:ext>
            </a:extLst>
          </p:cNvPr>
          <p:cNvSpPr>
            <a:spLocks noGrp="1"/>
          </p:cNvSpPr>
          <p:nvPr>
            <p:ph type="sldNum" sz="quarter" idx="12"/>
          </p:nvPr>
        </p:nvSpPr>
        <p:spPr/>
        <p:txBody>
          <a:bodyPr/>
          <a:lstStyle/>
          <a:p>
            <a:fld id="{6ED4F4F1-79E0-4D18-A66D-4B8ED7F7D72D}" type="slidenum">
              <a:rPr lang="en-IE" smtClean="0"/>
              <a:t>‹#›</a:t>
            </a:fld>
            <a:endParaRPr lang="en-IE"/>
          </a:p>
        </p:txBody>
      </p:sp>
    </p:spTree>
    <p:extLst>
      <p:ext uri="{BB962C8B-B14F-4D97-AF65-F5344CB8AC3E}">
        <p14:creationId xmlns:p14="http://schemas.microsoft.com/office/powerpoint/2010/main" val="36413318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8E3AF-7791-4D03-86DE-72A1DB53F555}"/>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14CB6F79-6E4D-4FFB-B159-C04B0553506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46B3FBE2-69AC-4458-8929-D22424161EBA}"/>
              </a:ext>
            </a:extLst>
          </p:cNvPr>
          <p:cNvSpPr>
            <a:spLocks noGrp="1"/>
          </p:cNvSpPr>
          <p:nvPr>
            <p:ph type="dt" sz="half" idx="10"/>
          </p:nvPr>
        </p:nvSpPr>
        <p:spPr/>
        <p:txBody>
          <a:bodyPr/>
          <a:lstStyle/>
          <a:p>
            <a:fld id="{1D742355-8154-40A7-9832-9DE6BFD75E67}" type="datetimeFigureOut">
              <a:rPr lang="en-IE" smtClean="0"/>
              <a:t>25/09/2019</a:t>
            </a:fld>
            <a:endParaRPr lang="en-IE"/>
          </a:p>
        </p:txBody>
      </p:sp>
      <p:sp>
        <p:nvSpPr>
          <p:cNvPr id="5" name="Footer Placeholder 4">
            <a:extLst>
              <a:ext uri="{FF2B5EF4-FFF2-40B4-BE49-F238E27FC236}">
                <a16:creationId xmlns:a16="http://schemas.microsoft.com/office/drawing/2014/main" id="{49ECD56B-420D-48D9-A4E0-5576BADAA557}"/>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31CDAB7D-102F-44C2-8B38-8E9FAC7476BD}"/>
              </a:ext>
            </a:extLst>
          </p:cNvPr>
          <p:cNvSpPr>
            <a:spLocks noGrp="1"/>
          </p:cNvSpPr>
          <p:nvPr>
            <p:ph type="sldNum" sz="quarter" idx="12"/>
          </p:nvPr>
        </p:nvSpPr>
        <p:spPr/>
        <p:txBody>
          <a:bodyPr/>
          <a:lstStyle/>
          <a:p>
            <a:fld id="{6ED4F4F1-79E0-4D18-A66D-4B8ED7F7D72D}" type="slidenum">
              <a:rPr lang="en-IE" smtClean="0"/>
              <a:t>‹#›</a:t>
            </a:fld>
            <a:endParaRPr lang="en-IE"/>
          </a:p>
        </p:txBody>
      </p:sp>
    </p:spTree>
    <p:extLst>
      <p:ext uri="{BB962C8B-B14F-4D97-AF65-F5344CB8AC3E}">
        <p14:creationId xmlns:p14="http://schemas.microsoft.com/office/powerpoint/2010/main" val="1456264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AFDD252-2E0F-411D-8F05-D0AA1B7EDDB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BEDA0805-AA8C-4962-AB19-0737DA13B8D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2E090C00-B7B1-4320-9712-D6B296279C0F}"/>
              </a:ext>
            </a:extLst>
          </p:cNvPr>
          <p:cNvSpPr>
            <a:spLocks noGrp="1"/>
          </p:cNvSpPr>
          <p:nvPr>
            <p:ph type="dt" sz="half" idx="10"/>
          </p:nvPr>
        </p:nvSpPr>
        <p:spPr/>
        <p:txBody>
          <a:bodyPr/>
          <a:lstStyle/>
          <a:p>
            <a:fld id="{1D742355-8154-40A7-9832-9DE6BFD75E67}" type="datetimeFigureOut">
              <a:rPr lang="en-IE" smtClean="0"/>
              <a:t>25/09/2019</a:t>
            </a:fld>
            <a:endParaRPr lang="en-IE"/>
          </a:p>
        </p:txBody>
      </p:sp>
      <p:sp>
        <p:nvSpPr>
          <p:cNvPr id="5" name="Footer Placeholder 4">
            <a:extLst>
              <a:ext uri="{FF2B5EF4-FFF2-40B4-BE49-F238E27FC236}">
                <a16:creationId xmlns:a16="http://schemas.microsoft.com/office/drawing/2014/main" id="{0EB7C88E-784D-4D8A-8563-EB74BFB6877A}"/>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3AA1B443-EB08-4507-B4BC-36D6A812200F}"/>
              </a:ext>
            </a:extLst>
          </p:cNvPr>
          <p:cNvSpPr>
            <a:spLocks noGrp="1"/>
          </p:cNvSpPr>
          <p:nvPr>
            <p:ph type="sldNum" sz="quarter" idx="12"/>
          </p:nvPr>
        </p:nvSpPr>
        <p:spPr/>
        <p:txBody>
          <a:bodyPr/>
          <a:lstStyle/>
          <a:p>
            <a:fld id="{6ED4F4F1-79E0-4D18-A66D-4B8ED7F7D72D}" type="slidenum">
              <a:rPr lang="en-IE" smtClean="0"/>
              <a:t>‹#›</a:t>
            </a:fld>
            <a:endParaRPr lang="en-IE"/>
          </a:p>
        </p:txBody>
      </p:sp>
    </p:spTree>
    <p:extLst>
      <p:ext uri="{BB962C8B-B14F-4D97-AF65-F5344CB8AC3E}">
        <p14:creationId xmlns:p14="http://schemas.microsoft.com/office/powerpoint/2010/main" val="2043544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855750-D1C8-4944-BABE-FCCC67A8DF44}"/>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46A1BED9-E2C1-48EA-A02A-B10C9D34F3F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B894F02F-5F4F-4CD1-9D17-BE338E15732D}"/>
              </a:ext>
            </a:extLst>
          </p:cNvPr>
          <p:cNvSpPr>
            <a:spLocks noGrp="1"/>
          </p:cNvSpPr>
          <p:nvPr>
            <p:ph type="dt" sz="half" idx="10"/>
          </p:nvPr>
        </p:nvSpPr>
        <p:spPr/>
        <p:txBody>
          <a:bodyPr/>
          <a:lstStyle/>
          <a:p>
            <a:fld id="{1D742355-8154-40A7-9832-9DE6BFD75E67}" type="datetimeFigureOut">
              <a:rPr lang="en-IE" smtClean="0"/>
              <a:t>25/09/2019</a:t>
            </a:fld>
            <a:endParaRPr lang="en-IE"/>
          </a:p>
        </p:txBody>
      </p:sp>
      <p:sp>
        <p:nvSpPr>
          <p:cNvPr id="5" name="Footer Placeholder 4">
            <a:extLst>
              <a:ext uri="{FF2B5EF4-FFF2-40B4-BE49-F238E27FC236}">
                <a16:creationId xmlns:a16="http://schemas.microsoft.com/office/drawing/2014/main" id="{1BF14A06-7D49-4DE2-9B2E-CEAB3AC7767D}"/>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78548A92-1211-4E29-B062-9B90FD8BECCE}"/>
              </a:ext>
            </a:extLst>
          </p:cNvPr>
          <p:cNvSpPr>
            <a:spLocks noGrp="1"/>
          </p:cNvSpPr>
          <p:nvPr>
            <p:ph type="sldNum" sz="quarter" idx="12"/>
          </p:nvPr>
        </p:nvSpPr>
        <p:spPr/>
        <p:txBody>
          <a:bodyPr/>
          <a:lstStyle/>
          <a:p>
            <a:fld id="{6ED4F4F1-79E0-4D18-A66D-4B8ED7F7D72D}" type="slidenum">
              <a:rPr lang="en-IE" smtClean="0"/>
              <a:t>‹#›</a:t>
            </a:fld>
            <a:endParaRPr lang="en-IE"/>
          </a:p>
        </p:txBody>
      </p:sp>
    </p:spTree>
    <p:extLst>
      <p:ext uri="{BB962C8B-B14F-4D97-AF65-F5344CB8AC3E}">
        <p14:creationId xmlns:p14="http://schemas.microsoft.com/office/powerpoint/2010/main" val="2778250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9A1E90-89CA-4C31-8950-7CD9B42A5DB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1146C1F3-A5F2-49D8-BCB8-43952A0B3C7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9783D8-2F61-4F09-951A-8253834EFBFF}"/>
              </a:ext>
            </a:extLst>
          </p:cNvPr>
          <p:cNvSpPr>
            <a:spLocks noGrp="1"/>
          </p:cNvSpPr>
          <p:nvPr>
            <p:ph type="dt" sz="half" idx="10"/>
          </p:nvPr>
        </p:nvSpPr>
        <p:spPr/>
        <p:txBody>
          <a:bodyPr/>
          <a:lstStyle/>
          <a:p>
            <a:fld id="{1D742355-8154-40A7-9832-9DE6BFD75E67}" type="datetimeFigureOut">
              <a:rPr lang="en-IE" smtClean="0"/>
              <a:t>25/09/2019</a:t>
            </a:fld>
            <a:endParaRPr lang="en-IE"/>
          </a:p>
        </p:txBody>
      </p:sp>
      <p:sp>
        <p:nvSpPr>
          <p:cNvPr id="5" name="Footer Placeholder 4">
            <a:extLst>
              <a:ext uri="{FF2B5EF4-FFF2-40B4-BE49-F238E27FC236}">
                <a16:creationId xmlns:a16="http://schemas.microsoft.com/office/drawing/2014/main" id="{669FC89B-61CA-40A4-9F59-BEA086559268}"/>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1B54CA30-F961-4AE0-B78F-776577CBD510}"/>
              </a:ext>
            </a:extLst>
          </p:cNvPr>
          <p:cNvSpPr>
            <a:spLocks noGrp="1"/>
          </p:cNvSpPr>
          <p:nvPr>
            <p:ph type="sldNum" sz="quarter" idx="12"/>
          </p:nvPr>
        </p:nvSpPr>
        <p:spPr/>
        <p:txBody>
          <a:bodyPr/>
          <a:lstStyle/>
          <a:p>
            <a:fld id="{6ED4F4F1-79E0-4D18-A66D-4B8ED7F7D72D}" type="slidenum">
              <a:rPr lang="en-IE" smtClean="0"/>
              <a:t>‹#›</a:t>
            </a:fld>
            <a:endParaRPr lang="en-IE"/>
          </a:p>
        </p:txBody>
      </p:sp>
    </p:spTree>
    <p:extLst>
      <p:ext uri="{BB962C8B-B14F-4D97-AF65-F5344CB8AC3E}">
        <p14:creationId xmlns:p14="http://schemas.microsoft.com/office/powerpoint/2010/main" val="1941892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78458-D857-4F1D-9B5E-B7D748B7417B}"/>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ADCB2812-44F2-45BF-92F6-EF69711F68D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C1B579A8-9720-4063-BBAC-0DBE01A3570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id="{7F2843CB-16C0-4376-8EBB-0380C8539A32}"/>
              </a:ext>
            </a:extLst>
          </p:cNvPr>
          <p:cNvSpPr>
            <a:spLocks noGrp="1"/>
          </p:cNvSpPr>
          <p:nvPr>
            <p:ph type="dt" sz="half" idx="10"/>
          </p:nvPr>
        </p:nvSpPr>
        <p:spPr/>
        <p:txBody>
          <a:bodyPr/>
          <a:lstStyle/>
          <a:p>
            <a:fld id="{1D742355-8154-40A7-9832-9DE6BFD75E67}" type="datetimeFigureOut">
              <a:rPr lang="en-IE" smtClean="0"/>
              <a:t>25/09/2019</a:t>
            </a:fld>
            <a:endParaRPr lang="en-IE"/>
          </a:p>
        </p:txBody>
      </p:sp>
      <p:sp>
        <p:nvSpPr>
          <p:cNvPr id="6" name="Footer Placeholder 5">
            <a:extLst>
              <a:ext uri="{FF2B5EF4-FFF2-40B4-BE49-F238E27FC236}">
                <a16:creationId xmlns:a16="http://schemas.microsoft.com/office/drawing/2014/main" id="{A7BA39B5-4276-40F2-BFEF-AAE290FC377D}"/>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E7BB9977-2BA3-48C4-83C8-547A08D966C7}"/>
              </a:ext>
            </a:extLst>
          </p:cNvPr>
          <p:cNvSpPr>
            <a:spLocks noGrp="1"/>
          </p:cNvSpPr>
          <p:nvPr>
            <p:ph type="sldNum" sz="quarter" idx="12"/>
          </p:nvPr>
        </p:nvSpPr>
        <p:spPr/>
        <p:txBody>
          <a:bodyPr/>
          <a:lstStyle/>
          <a:p>
            <a:fld id="{6ED4F4F1-79E0-4D18-A66D-4B8ED7F7D72D}" type="slidenum">
              <a:rPr lang="en-IE" smtClean="0"/>
              <a:t>‹#›</a:t>
            </a:fld>
            <a:endParaRPr lang="en-IE"/>
          </a:p>
        </p:txBody>
      </p:sp>
    </p:spTree>
    <p:extLst>
      <p:ext uri="{BB962C8B-B14F-4D97-AF65-F5344CB8AC3E}">
        <p14:creationId xmlns:p14="http://schemas.microsoft.com/office/powerpoint/2010/main" val="2342639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199A-EEE4-4243-B171-DF7BA78AB143}"/>
              </a:ext>
            </a:extLst>
          </p:cNvPr>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id="{775B6A42-5AC1-4CAB-A07E-76794A1A151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F0724C7-E5A1-4D7A-BFFB-226C3A7EDB9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A21F0DA9-61AC-4CAD-B557-FC45B6A8EE6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EB0435A-35B0-4B05-A604-3DC50FA8E2C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id="{5E131699-A42B-4853-A165-A96865968AF4}"/>
              </a:ext>
            </a:extLst>
          </p:cNvPr>
          <p:cNvSpPr>
            <a:spLocks noGrp="1"/>
          </p:cNvSpPr>
          <p:nvPr>
            <p:ph type="dt" sz="half" idx="10"/>
          </p:nvPr>
        </p:nvSpPr>
        <p:spPr/>
        <p:txBody>
          <a:bodyPr/>
          <a:lstStyle/>
          <a:p>
            <a:fld id="{1D742355-8154-40A7-9832-9DE6BFD75E67}" type="datetimeFigureOut">
              <a:rPr lang="en-IE" smtClean="0"/>
              <a:t>25/09/2019</a:t>
            </a:fld>
            <a:endParaRPr lang="en-IE"/>
          </a:p>
        </p:txBody>
      </p:sp>
      <p:sp>
        <p:nvSpPr>
          <p:cNvPr id="8" name="Footer Placeholder 7">
            <a:extLst>
              <a:ext uri="{FF2B5EF4-FFF2-40B4-BE49-F238E27FC236}">
                <a16:creationId xmlns:a16="http://schemas.microsoft.com/office/drawing/2014/main" id="{C759F319-24C1-4828-9A34-D945C5818817}"/>
              </a:ext>
            </a:extLst>
          </p:cNvPr>
          <p:cNvSpPr>
            <a:spLocks noGrp="1"/>
          </p:cNvSpPr>
          <p:nvPr>
            <p:ph type="ftr" sz="quarter" idx="11"/>
          </p:nvPr>
        </p:nvSpPr>
        <p:spPr/>
        <p:txBody>
          <a:bodyPr/>
          <a:lstStyle/>
          <a:p>
            <a:endParaRPr lang="en-IE"/>
          </a:p>
        </p:txBody>
      </p:sp>
      <p:sp>
        <p:nvSpPr>
          <p:cNvPr id="9" name="Slide Number Placeholder 8">
            <a:extLst>
              <a:ext uri="{FF2B5EF4-FFF2-40B4-BE49-F238E27FC236}">
                <a16:creationId xmlns:a16="http://schemas.microsoft.com/office/drawing/2014/main" id="{97F88492-214B-41E9-8614-91435822F39F}"/>
              </a:ext>
            </a:extLst>
          </p:cNvPr>
          <p:cNvSpPr>
            <a:spLocks noGrp="1"/>
          </p:cNvSpPr>
          <p:nvPr>
            <p:ph type="sldNum" sz="quarter" idx="12"/>
          </p:nvPr>
        </p:nvSpPr>
        <p:spPr/>
        <p:txBody>
          <a:bodyPr/>
          <a:lstStyle/>
          <a:p>
            <a:fld id="{6ED4F4F1-79E0-4D18-A66D-4B8ED7F7D72D}" type="slidenum">
              <a:rPr lang="en-IE" smtClean="0"/>
              <a:t>‹#›</a:t>
            </a:fld>
            <a:endParaRPr lang="en-IE"/>
          </a:p>
        </p:txBody>
      </p:sp>
    </p:spTree>
    <p:extLst>
      <p:ext uri="{BB962C8B-B14F-4D97-AF65-F5344CB8AC3E}">
        <p14:creationId xmlns:p14="http://schemas.microsoft.com/office/powerpoint/2010/main" val="175180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31F24-4AD2-4E2D-BB80-629B2F6500C0}"/>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3B549579-6045-4B0B-BC42-10A8D5DB97DF}"/>
              </a:ext>
            </a:extLst>
          </p:cNvPr>
          <p:cNvSpPr>
            <a:spLocks noGrp="1"/>
          </p:cNvSpPr>
          <p:nvPr>
            <p:ph type="dt" sz="half" idx="10"/>
          </p:nvPr>
        </p:nvSpPr>
        <p:spPr/>
        <p:txBody>
          <a:bodyPr/>
          <a:lstStyle/>
          <a:p>
            <a:fld id="{1D742355-8154-40A7-9832-9DE6BFD75E67}" type="datetimeFigureOut">
              <a:rPr lang="en-IE" smtClean="0"/>
              <a:t>25/09/2019</a:t>
            </a:fld>
            <a:endParaRPr lang="en-IE"/>
          </a:p>
        </p:txBody>
      </p:sp>
      <p:sp>
        <p:nvSpPr>
          <p:cNvPr id="4" name="Footer Placeholder 3">
            <a:extLst>
              <a:ext uri="{FF2B5EF4-FFF2-40B4-BE49-F238E27FC236}">
                <a16:creationId xmlns:a16="http://schemas.microsoft.com/office/drawing/2014/main" id="{DE01E6E5-2ECC-4C06-AB5B-14FAE38E2E1D}"/>
              </a:ext>
            </a:extLst>
          </p:cNvPr>
          <p:cNvSpPr>
            <a:spLocks noGrp="1"/>
          </p:cNvSpPr>
          <p:nvPr>
            <p:ph type="ftr" sz="quarter" idx="11"/>
          </p:nvPr>
        </p:nvSpPr>
        <p:spPr/>
        <p:txBody>
          <a:bodyPr/>
          <a:lstStyle/>
          <a:p>
            <a:endParaRPr lang="en-IE"/>
          </a:p>
        </p:txBody>
      </p:sp>
      <p:sp>
        <p:nvSpPr>
          <p:cNvPr id="5" name="Slide Number Placeholder 4">
            <a:extLst>
              <a:ext uri="{FF2B5EF4-FFF2-40B4-BE49-F238E27FC236}">
                <a16:creationId xmlns:a16="http://schemas.microsoft.com/office/drawing/2014/main" id="{19EAEA41-94D6-4ACA-A4A6-181BB73B4A9B}"/>
              </a:ext>
            </a:extLst>
          </p:cNvPr>
          <p:cNvSpPr>
            <a:spLocks noGrp="1"/>
          </p:cNvSpPr>
          <p:nvPr>
            <p:ph type="sldNum" sz="quarter" idx="12"/>
          </p:nvPr>
        </p:nvSpPr>
        <p:spPr/>
        <p:txBody>
          <a:bodyPr/>
          <a:lstStyle/>
          <a:p>
            <a:fld id="{6ED4F4F1-79E0-4D18-A66D-4B8ED7F7D72D}" type="slidenum">
              <a:rPr lang="en-IE" smtClean="0"/>
              <a:t>‹#›</a:t>
            </a:fld>
            <a:endParaRPr lang="en-IE"/>
          </a:p>
        </p:txBody>
      </p:sp>
    </p:spTree>
    <p:extLst>
      <p:ext uri="{BB962C8B-B14F-4D97-AF65-F5344CB8AC3E}">
        <p14:creationId xmlns:p14="http://schemas.microsoft.com/office/powerpoint/2010/main" val="1712843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C08C9B0-1BC4-4A25-92A4-D82FDBEBFEF1}"/>
              </a:ext>
            </a:extLst>
          </p:cNvPr>
          <p:cNvSpPr>
            <a:spLocks noGrp="1"/>
          </p:cNvSpPr>
          <p:nvPr>
            <p:ph type="dt" sz="half" idx="10"/>
          </p:nvPr>
        </p:nvSpPr>
        <p:spPr/>
        <p:txBody>
          <a:bodyPr/>
          <a:lstStyle/>
          <a:p>
            <a:fld id="{1D742355-8154-40A7-9832-9DE6BFD75E67}" type="datetimeFigureOut">
              <a:rPr lang="en-IE" smtClean="0"/>
              <a:t>25/09/2019</a:t>
            </a:fld>
            <a:endParaRPr lang="en-IE"/>
          </a:p>
        </p:txBody>
      </p:sp>
      <p:sp>
        <p:nvSpPr>
          <p:cNvPr id="3" name="Footer Placeholder 2">
            <a:extLst>
              <a:ext uri="{FF2B5EF4-FFF2-40B4-BE49-F238E27FC236}">
                <a16:creationId xmlns:a16="http://schemas.microsoft.com/office/drawing/2014/main" id="{C68D6803-7147-43EB-8165-88887B1F7CF8}"/>
              </a:ext>
            </a:extLst>
          </p:cNvPr>
          <p:cNvSpPr>
            <a:spLocks noGrp="1"/>
          </p:cNvSpPr>
          <p:nvPr>
            <p:ph type="ftr" sz="quarter" idx="11"/>
          </p:nvPr>
        </p:nvSpPr>
        <p:spPr/>
        <p:txBody>
          <a:bodyPr/>
          <a:lstStyle/>
          <a:p>
            <a:endParaRPr lang="en-IE"/>
          </a:p>
        </p:txBody>
      </p:sp>
      <p:sp>
        <p:nvSpPr>
          <p:cNvPr id="4" name="Slide Number Placeholder 3">
            <a:extLst>
              <a:ext uri="{FF2B5EF4-FFF2-40B4-BE49-F238E27FC236}">
                <a16:creationId xmlns:a16="http://schemas.microsoft.com/office/drawing/2014/main" id="{2BCF0A28-E458-4D4B-A0EB-87D483B86841}"/>
              </a:ext>
            </a:extLst>
          </p:cNvPr>
          <p:cNvSpPr>
            <a:spLocks noGrp="1"/>
          </p:cNvSpPr>
          <p:nvPr>
            <p:ph type="sldNum" sz="quarter" idx="12"/>
          </p:nvPr>
        </p:nvSpPr>
        <p:spPr/>
        <p:txBody>
          <a:bodyPr/>
          <a:lstStyle/>
          <a:p>
            <a:fld id="{6ED4F4F1-79E0-4D18-A66D-4B8ED7F7D72D}" type="slidenum">
              <a:rPr lang="en-IE" smtClean="0"/>
              <a:t>‹#›</a:t>
            </a:fld>
            <a:endParaRPr lang="en-IE"/>
          </a:p>
        </p:txBody>
      </p:sp>
    </p:spTree>
    <p:extLst>
      <p:ext uri="{BB962C8B-B14F-4D97-AF65-F5344CB8AC3E}">
        <p14:creationId xmlns:p14="http://schemas.microsoft.com/office/powerpoint/2010/main" val="28421197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F68B4-F96B-42C0-A801-2D19ABF8EA7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id="{06E70CBF-CA13-4BDC-9905-81BDEEC0CCD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6F7F6B77-E6B1-4288-BFF5-853781B59F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8D6504-7AEA-479C-BB69-661E00A24748}"/>
              </a:ext>
            </a:extLst>
          </p:cNvPr>
          <p:cNvSpPr>
            <a:spLocks noGrp="1"/>
          </p:cNvSpPr>
          <p:nvPr>
            <p:ph type="dt" sz="half" idx="10"/>
          </p:nvPr>
        </p:nvSpPr>
        <p:spPr/>
        <p:txBody>
          <a:bodyPr/>
          <a:lstStyle/>
          <a:p>
            <a:fld id="{1D742355-8154-40A7-9832-9DE6BFD75E67}" type="datetimeFigureOut">
              <a:rPr lang="en-IE" smtClean="0"/>
              <a:t>25/09/2019</a:t>
            </a:fld>
            <a:endParaRPr lang="en-IE"/>
          </a:p>
        </p:txBody>
      </p:sp>
      <p:sp>
        <p:nvSpPr>
          <p:cNvPr id="6" name="Footer Placeholder 5">
            <a:extLst>
              <a:ext uri="{FF2B5EF4-FFF2-40B4-BE49-F238E27FC236}">
                <a16:creationId xmlns:a16="http://schemas.microsoft.com/office/drawing/2014/main" id="{E6C135D8-39A9-4BCC-8CC1-E5D0F56EE06D}"/>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67D9813C-C299-4A7F-B5CF-91E682E73937}"/>
              </a:ext>
            </a:extLst>
          </p:cNvPr>
          <p:cNvSpPr>
            <a:spLocks noGrp="1"/>
          </p:cNvSpPr>
          <p:nvPr>
            <p:ph type="sldNum" sz="quarter" idx="12"/>
          </p:nvPr>
        </p:nvSpPr>
        <p:spPr/>
        <p:txBody>
          <a:bodyPr/>
          <a:lstStyle/>
          <a:p>
            <a:fld id="{6ED4F4F1-79E0-4D18-A66D-4B8ED7F7D72D}" type="slidenum">
              <a:rPr lang="en-IE" smtClean="0"/>
              <a:t>‹#›</a:t>
            </a:fld>
            <a:endParaRPr lang="en-IE"/>
          </a:p>
        </p:txBody>
      </p:sp>
    </p:spTree>
    <p:extLst>
      <p:ext uri="{BB962C8B-B14F-4D97-AF65-F5344CB8AC3E}">
        <p14:creationId xmlns:p14="http://schemas.microsoft.com/office/powerpoint/2010/main" val="1046004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E8F28-0582-4695-A41C-E18DFFF730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id="{D6F2B566-DAB2-4DA7-ADAE-41FB39B70F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a:extLst>
              <a:ext uri="{FF2B5EF4-FFF2-40B4-BE49-F238E27FC236}">
                <a16:creationId xmlns:a16="http://schemas.microsoft.com/office/drawing/2014/main" id="{8EDED111-DE5C-4FB1-8A54-56451589F9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E9EC35-9A8B-4F73-B29B-612CFCF288DE}"/>
              </a:ext>
            </a:extLst>
          </p:cNvPr>
          <p:cNvSpPr>
            <a:spLocks noGrp="1"/>
          </p:cNvSpPr>
          <p:nvPr>
            <p:ph type="dt" sz="half" idx="10"/>
          </p:nvPr>
        </p:nvSpPr>
        <p:spPr/>
        <p:txBody>
          <a:bodyPr/>
          <a:lstStyle/>
          <a:p>
            <a:fld id="{1D742355-8154-40A7-9832-9DE6BFD75E67}" type="datetimeFigureOut">
              <a:rPr lang="en-IE" smtClean="0"/>
              <a:t>25/09/2019</a:t>
            </a:fld>
            <a:endParaRPr lang="en-IE"/>
          </a:p>
        </p:txBody>
      </p:sp>
      <p:sp>
        <p:nvSpPr>
          <p:cNvPr id="6" name="Footer Placeholder 5">
            <a:extLst>
              <a:ext uri="{FF2B5EF4-FFF2-40B4-BE49-F238E27FC236}">
                <a16:creationId xmlns:a16="http://schemas.microsoft.com/office/drawing/2014/main" id="{23CF9A2F-4DC3-4EC5-B9A3-E63B18B720EE}"/>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E42EEB99-C749-47B7-811C-535EBF12CE98}"/>
              </a:ext>
            </a:extLst>
          </p:cNvPr>
          <p:cNvSpPr>
            <a:spLocks noGrp="1"/>
          </p:cNvSpPr>
          <p:nvPr>
            <p:ph type="sldNum" sz="quarter" idx="12"/>
          </p:nvPr>
        </p:nvSpPr>
        <p:spPr/>
        <p:txBody>
          <a:bodyPr/>
          <a:lstStyle/>
          <a:p>
            <a:fld id="{6ED4F4F1-79E0-4D18-A66D-4B8ED7F7D72D}" type="slidenum">
              <a:rPr lang="en-IE" smtClean="0"/>
              <a:t>‹#›</a:t>
            </a:fld>
            <a:endParaRPr lang="en-IE"/>
          </a:p>
        </p:txBody>
      </p:sp>
    </p:spTree>
    <p:extLst>
      <p:ext uri="{BB962C8B-B14F-4D97-AF65-F5344CB8AC3E}">
        <p14:creationId xmlns:p14="http://schemas.microsoft.com/office/powerpoint/2010/main" val="2448625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DA2BEFE-9E1E-4124-9543-15BBDB746FF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id="{EE42ED4A-D030-4DA1-A990-38CA1921321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BC909514-9156-47BA-ABEE-23678332E34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742355-8154-40A7-9832-9DE6BFD75E67}" type="datetimeFigureOut">
              <a:rPr lang="en-IE" smtClean="0"/>
              <a:t>25/09/2019</a:t>
            </a:fld>
            <a:endParaRPr lang="en-IE"/>
          </a:p>
        </p:txBody>
      </p:sp>
      <p:sp>
        <p:nvSpPr>
          <p:cNvPr id="5" name="Footer Placeholder 4">
            <a:extLst>
              <a:ext uri="{FF2B5EF4-FFF2-40B4-BE49-F238E27FC236}">
                <a16:creationId xmlns:a16="http://schemas.microsoft.com/office/drawing/2014/main" id="{8D8EACC8-DB80-4AD5-9BB2-F9A6F8F14D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a:extLst>
              <a:ext uri="{FF2B5EF4-FFF2-40B4-BE49-F238E27FC236}">
                <a16:creationId xmlns:a16="http://schemas.microsoft.com/office/drawing/2014/main" id="{6F5B78C2-5953-4D36-90DA-749D282C850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D4F4F1-79E0-4D18-A66D-4B8ED7F7D72D}" type="slidenum">
              <a:rPr lang="en-IE" smtClean="0"/>
              <a:t>‹#›</a:t>
            </a:fld>
            <a:endParaRPr lang="en-IE"/>
          </a:p>
        </p:txBody>
      </p:sp>
    </p:spTree>
    <p:extLst>
      <p:ext uri="{BB962C8B-B14F-4D97-AF65-F5344CB8AC3E}">
        <p14:creationId xmlns:p14="http://schemas.microsoft.com/office/powerpoint/2010/main" val="25684924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google.ie/url?sa=i&amp;rct=j&amp;q=&amp;esrc=s&amp;source=images&amp;cd=&amp;cad=rja&amp;uact=8&amp;ved=2ahUKEwjEl8bv-KDaAhXoJMAKHW96AbsQjRx6BAgAEAU&amp;url=https://twitter.com/presmitchelstwn&amp;psig=AOvVaw3JFrbUEzk6iONT6HVRHqeB&amp;ust=1522942413840793"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wit.ie/events/all_news/try-music-2019" TargetMode="External"/><Relationship Id="rId2" Type="http://schemas.openxmlformats.org/officeDocument/2006/relationships/hyperlink" Target="https://www.wit.ie/courses/type/humanities/department_of_creative_and_performing_arts/ba_hons_in_music"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google.ie/url?sa=i&amp;rct=j&amp;q=&amp;esrc=s&amp;source=images&amp;cd=&amp;cad=rja&amp;uact=8&amp;ved=2ahUKEwjEl8bv-KDaAhXoJMAKHW96AbsQjRx6BAgAEAU&amp;url=https://twitter.com/presmitchelstwn&amp;psig=AOvVaw3JFrbUEzk6iONT6HVRHqeB&amp;ust=1522942413840793"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google.ie/url?sa=i&amp;rct=j&amp;q=&amp;esrc=s&amp;source=images&amp;cd=&amp;cad=rja&amp;uact=8&amp;ved=2ahUKEwjEl8bv-KDaAhXoJMAKHW96AbsQjRx6BAgAEAU&amp;url=https://twitter.com/presmitchelstwn&amp;psig=AOvVaw3JFrbUEzk6iONT6HVRHqeB&amp;ust=1522942413840793"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google.ie/url?sa=i&amp;rct=j&amp;q=&amp;esrc=s&amp;source=images&amp;cd=&amp;cad=rja&amp;uact=8&amp;ved=2ahUKEwjEl8bv-KDaAhXoJMAKHW96AbsQjRx6BAgAEAU&amp;url=https://twitter.com/presmitchelstwn&amp;psig=AOvVaw3JFrbUEzk6iONT6HVRHqeB&amp;ust=1522942413840793"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google.ie/url?sa=i&amp;rct=j&amp;q=&amp;esrc=s&amp;source=images&amp;cd=&amp;cad=rja&amp;uact=8&amp;ved=2ahUKEwjEl8bv-KDaAhXoJMAKHW96AbsQjRx6BAgAEAU&amp;url=https://twitter.com/presmitchelstwn&amp;psig=AOvVaw3JFrbUEzk6iONT6HVRHqeB&amp;ust=1522942413840793"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google.ie/url?sa=i&amp;rct=j&amp;q=&amp;esrc=s&amp;source=images&amp;cd=&amp;cad=rja&amp;uact=8&amp;ved=2ahUKEwjEl8bv-KDaAhXoJMAKHW96AbsQjRx6BAgAEAU&amp;url=https://twitter.com/presmitchelstwn&amp;psig=AOvVaw3JFrbUEzk6iONT6HVRHqeB&amp;ust=1522942413840793" TargetMode="Externa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google.ie/url?sa=i&amp;rct=j&amp;q=&amp;esrc=s&amp;source=images&amp;cd=&amp;cad=rja&amp;uact=8&amp;ved=2ahUKEwjEl8bv-KDaAhXoJMAKHW96AbsQjRx6BAgAEAU&amp;url=https://twitter.com/presmitchelstwn&amp;psig=AOvVaw3JFrbUEzk6iONT6HVRHqeB&amp;ust=1522942413840793"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google.ie/url?sa=i&amp;rct=j&amp;q=&amp;esrc=s&amp;source=images&amp;cd=&amp;cad=rja&amp;uact=8&amp;ved=2ahUKEwjEl8bv-KDaAhXoJMAKHW96AbsQjRx6BAgAEAU&amp;url=https://twitter.com/presmitchelstwn&amp;psig=AOvVaw3JFrbUEzk6iONT6HVRHqeB&amp;ust=1522942413840793"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google.ie/url?sa=i&amp;rct=j&amp;q=&amp;esrc=s&amp;source=images&amp;cd=&amp;cad=rja&amp;uact=8&amp;ved=2ahUKEwjEl8bv-KDaAhXoJMAKHW96AbsQjRx6BAgAEAU&amp;url=https://twitter.com/presmitchelstwn&amp;psig=AOvVaw3JFrbUEzk6iONT6HVRHqeB&amp;ust=1522942413840793"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google.ie/url?sa=i&amp;rct=j&amp;q=&amp;esrc=s&amp;source=images&amp;cd=&amp;cad=rja&amp;uact=8&amp;ved=2ahUKEwjEl8bv-KDaAhXoJMAKHW96AbsQjRx6BAgAEAU&amp;url=https://twitter.com/presmitchelstwn&amp;psig=AOvVaw3JFrbUEzk6iONT6HVRHqeB&amp;ust=1522942413840793"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google.ie/url?sa=i&amp;rct=j&amp;q=&amp;esrc=s&amp;source=images&amp;cd=&amp;cad=rja&amp;uact=8&amp;ved=2ahUKEwjEl8bv-KDaAhXoJMAKHW96AbsQjRx6BAgAEAU&amp;url=https://twitter.com/presmitchelstwn&amp;psig=AOvVaw3JFrbUEzk6iONT6HVRHqeB&amp;ust=1522942413840793"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google.ie/url?sa=i&amp;rct=j&amp;q=&amp;esrc=s&amp;source=images&amp;cd=&amp;cad=rja&amp;uact=8&amp;ved=2ahUKEwjEl8bv-KDaAhXoJMAKHW96AbsQjRx6BAgAEAU&amp;url=https://twitter.com/presmitchelstwn&amp;psig=AOvVaw3JFrbUEzk6iONT6HVRHqeB&amp;ust=1522942413840793"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google.ie/url?sa=i&amp;rct=j&amp;q=&amp;esrc=s&amp;source=images&amp;cd=&amp;cad=rja&amp;uact=8&amp;ved=2ahUKEwjEl8bv-KDaAhXoJMAKHW96AbsQjRx6BAgAEAU&amp;url=https://twitter.com/presmitchelstwn&amp;psig=AOvVaw3JFrbUEzk6iONT6HVRHqeB&amp;ust=1522942413840793"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google.ie/url?sa=i&amp;rct=j&amp;q=&amp;esrc=s&amp;source=images&amp;cd=&amp;cad=rja&amp;uact=8&amp;ved=2ahUKEwjEl8bv-KDaAhXoJMAKHW96AbsQjRx6BAgAEAU&amp;url=https://twitter.com/presmitchelstwn&amp;psig=AOvVaw3JFrbUEzk6iONT6HVRHqeB&amp;ust=1522942413840793"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google.ie/url?sa=i&amp;rct=j&amp;q=&amp;esrc=s&amp;source=images&amp;cd=&amp;cad=rja&amp;uact=8&amp;ved=2ahUKEwjEl8bv-KDaAhXoJMAKHW96AbsQjRx6BAgAEAU&amp;url=https://twitter.com/presmitchelstwn&amp;psig=AOvVaw3JFrbUEzk6iONT6HVRHqeB&amp;ust=1522942413840793"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google.ie/url?sa=i&amp;rct=j&amp;q=&amp;esrc=s&amp;source=images&amp;cd=&amp;cad=rja&amp;uact=8&amp;ved=2ahUKEwjEl8bv-KDaAhXoJMAKHW96AbsQjRx6BAgAEAU&amp;url=https://twitter.com/presmitchelstwn&amp;psig=AOvVaw3JFrbUEzk6iONT6HVRHqeB&amp;ust=1522942413840793"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Image result for presentation secondary school mitchelstown">
            <a:hlinkClick r:id="rId2" tgtFrame="&quot;_blank&quot;"/>
            <a:extLst>
              <a:ext uri="{FF2B5EF4-FFF2-40B4-BE49-F238E27FC236}">
                <a16:creationId xmlns:a16="http://schemas.microsoft.com/office/drawing/2014/main" id="{0D501B6A-0EBD-4451-BFBB-E83ED4F4A68C}"/>
              </a:ext>
            </a:extLst>
          </p:cNvPr>
          <p:cNvPicPr/>
          <p:nvPr/>
        </p:nvPicPr>
        <p:blipFill rotWithShape="1">
          <a:blip r:embed="rId3" cstate="print">
            <a:alphaModFix amt="50000"/>
          </a:blip>
          <a:srcRect t="18323" b="25427"/>
          <a:stretch/>
        </p:blipFill>
        <p:spPr bwMode="auto">
          <a:xfrm>
            <a:off x="20" y="1"/>
            <a:ext cx="12191980" cy="6857999"/>
          </a:xfrm>
          <a:prstGeom prst="rect">
            <a:avLst/>
          </a:prstGeom>
          <a:noFill/>
        </p:spPr>
      </p:pic>
      <p:sp>
        <p:nvSpPr>
          <p:cNvPr id="2" name="Title 1">
            <a:extLst>
              <a:ext uri="{FF2B5EF4-FFF2-40B4-BE49-F238E27FC236}">
                <a16:creationId xmlns:a16="http://schemas.microsoft.com/office/drawing/2014/main" id="{38D773F4-2764-4C2B-B40C-A4B8D34DCEDC}"/>
              </a:ext>
            </a:extLst>
          </p:cNvPr>
          <p:cNvSpPr>
            <a:spLocks noGrp="1"/>
          </p:cNvSpPr>
          <p:nvPr>
            <p:ph type="ctrTitle"/>
          </p:nvPr>
        </p:nvSpPr>
        <p:spPr>
          <a:xfrm>
            <a:off x="1524000" y="1122362"/>
            <a:ext cx="9144000" cy="2900518"/>
          </a:xfrm>
        </p:spPr>
        <p:txBody>
          <a:bodyPr>
            <a:normAutofit/>
          </a:bodyPr>
          <a:lstStyle/>
          <a:p>
            <a:r>
              <a:rPr lang="en-IE">
                <a:solidFill>
                  <a:srgbClr val="FFFFFF"/>
                </a:solidFill>
              </a:rPr>
              <a:t>Transition Year</a:t>
            </a:r>
          </a:p>
        </p:txBody>
      </p:sp>
      <p:sp>
        <p:nvSpPr>
          <p:cNvPr id="3" name="Subtitle 2">
            <a:extLst>
              <a:ext uri="{FF2B5EF4-FFF2-40B4-BE49-F238E27FC236}">
                <a16:creationId xmlns:a16="http://schemas.microsoft.com/office/drawing/2014/main" id="{E84B7758-29BD-4240-9B7B-CA945BC00A96}"/>
              </a:ext>
            </a:extLst>
          </p:cNvPr>
          <p:cNvSpPr>
            <a:spLocks noGrp="1"/>
          </p:cNvSpPr>
          <p:nvPr>
            <p:ph type="subTitle" idx="1"/>
          </p:nvPr>
        </p:nvSpPr>
        <p:spPr>
          <a:xfrm>
            <a:off x="1524000" y="4159404"/>
            <a:ext cx="9144000" cy="1098395"/>
          </a:xfrm>
        </p:spPr>
        <p:txBody>
          <a:bodyPr>
            <a:normAutofit/>
          </a:bodyPr>
          <a:lstStyle/>
          <a:p>
            <a:r>
              <a:rPr lang="en-IE">
                <a:solidFill>
                  <a:srgbClr val="FFFFFF"/>
                </a:solidFill>
              </a:rPr>
              <a:t>Parents Information Evening</a:t>
            </a:r>
          </a:p>
        </p:txBody>
      </p:sp>
    </p:spTree>
    <p:extLst>
      <p:ext uri="{BB962C8B-B14F-4D97-AF65-F5344CB8AC3E}">
        <p14:creationId xmlns:p14="http://schemas.microsoft.com/office/powerpoint/2010/main" val="147028162"/>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5EABDC-A909-45DD-96A8-697F6FC380E9}"/>
              </a:ext>
            </a:extLst>
          </p:cNvPr>
          <p:cNvSpPr>
            <a:spLocks noGrp="1"/>
          </p:cNvSpPr>
          <p:nvPr>
            <p:ph idx="1"/>
          </p:nvPr>
        </p:nvSpPr>
        <p:spPr>
          <a:xfrm>
            <a:off x="838200" y="633046"/>
            <a:ext cx="10515600" cy="5543917"/>
          </a:xfrm>
        </p:spPr>
        <p:txBody>
          <a:bodyPr>
            <a:normAutofit fontScale="85000" lnSpcReduction="20000"/>
          </a:bodyPr>
          <a:lstStyle/>
          <a:p>
            <a:r>
              <a:rPr lang="en-IE" dirty="0"/>
              <a:t>Sports Coaching</a:t>
            </a:r>
          </a:p>
          <a:p>
            <a:r>
              <a:rPr lang="en-IE" dirty="0"/>
              <a:t>Houses of the Oireachtas</a:t>
            </a:r>
          </a:p>
          <a:p>
            <a:r>
              <a:rPr lang="en-GB" dirty="0"/>
              <a:t>Engineering your Future TY Programme – </a:t>
            </a:r>
            <a:r>
              <a:rPr lang="en-GB" sz="1600" dirty="0"/>
              <a:t>http://www.cit.ie/currentnews?id=1244 Applications for this will open in October on the Engineers Ireland website and it is open to male and female TY students (80 students in total) for the week 11th to 15th May 2020. </a:t>
            </a:r>
          </a:p>
          <a:p>
            <a:r>
              <a:rPr lang="en-GB" dirty="0"/>
              <a:t>IWISH Campus Week for female students only:</a:t>
            </a:r>
          </a:p>
          <a:p>
            <a:pPr marL="0" indent="0">
              <a:buNone/>
            </a:pPr>
            <a:r>
              <a:rPr lang="en-GB" sz="1600" dirty="0"/>
              <a:t>13th to 17th January 2020. Further information on www.iwish.ie under campus week option. Applications for this will open in October. I will email you once the application process opens.</a:t>
            </a:r>
          </a:p>
          <a:p>
            <a:r>
              <a:rPr lang="en-GB" dirty="0"/>
              <a:t>Cork Electronics Industry Association - </a:t>
            </a:r>
            <a:r>
              <a:rPr lang="en-GB" sz="1600" dirty="0"/>
              <a:t>run a campus week for TY students http://www.ceia.ie/education-and-schools/transition-year-work-experience-programme/  The application process is now open for this.</a:t>
            </a:r>
          </a:p>
          <a:p>
            <a:r>
              <a:rPr lang="en-GB" dirty="0"/>
              <a:t>Royal College Of Surgeons Ireland </a:t>
            </a:r>
            <a:r>
              <a:rPr lang="en-GB" sz="1600" dirty="0"/>
              <a:t>- The </a:t>
            </a:r>
            <a:r>
              <a:rPr lang="en-GB" sz="1600" b="1" dirty="0"/>
              <a:t>RCSI Transition Year </a:t>
            </a:r>
            <a:r>
              <a:rPr lang="en-GB" sz="1600" b="1" dirty="0" err="1"/>
              <a:t>MiniMed</a:t>
            </a:r>
            <a:r>
              <a:rPr lang="en-GB" sz="1600" b="1" dirty="0"/>
              <a:t> Programme</a:t>
            </a:r>
            <a:r>
              <a:rPr lang="en-GB" sz="1600" dirty="0"/>
              <a:t> is a major event in the RCSI calendar.  </a:t>
            </a:r>
            <a:r>
              <a:rPr lang="en-GB" sz="1600" b="1" dirty="0"/>
              <a:t>Programme 1:</a:t>
            </a:r>
            <a:r>
              <a:rPr lang="en-GB" sz="1600" dirty="0"/>
              <a:t> Monday 24</a:t>
            </a:r>
            <a:r>
              <a:rPr lang="en-GB" sz="1600" baseline="30000" dirty="0"/>
              <a:t>th</a:t>
            </a:r>
            <a:r>
              <a:rPr lang="en-GB" sz="1600" dirty="0"/>
              <a:t> February – Wednesday 26</a:t>
            </a:r>
            <a:r>
              <a:rPr lang="en-GB" sz="1600" baseline="30000" dirty="0"/>
              <a:t>th</a:t>
            </a:r>
            <a:r>
              <a:rPr lang="en-GB" sz="1600" dirty="0"/>
              <a:t> February 2020. </a:t>
            </a:r>
            <a:r>
              <a:rPr lang="en-GB" sz="1600" b="1" dirty="0"/>
              <a:t>Programme 2: </a:t>
            </a:r>
            <a:r>
              <a:rPr lang="en-GB" sz="1600" dirty="0"/>
              <a:t>Monday 9</a:t>
            </a:r>
            <a:r>
              <a:rPr lang="en-GB" sz="1600" baseline="30000" dirty="0"/>
              <a:t>th</a:t>
            </a:r>
            <a:r>
              <a:rPr lang="en-GB" sz="1600" dirty="0"/>
              <a:t> March – Wednesday 11</a:t>
            </a:r>
            <a:r>
              <a:rPr lang="en-GB" sz="1600" baseline="30000" dirty="0"/>
              <a:t>th</a:t>
            </a:r>
            <a:r>
              <a:rPr lang="en-GB" sz="1600" dirty="0"/>
              <a:t> March 2020. Each programme will take place in RCSI, 26 York Street. The programme is designed to give students the opportunity to experience what it is like to train and work as a doctor. The programme consists of lectures, practical’s and real life surgeries via video link to the operating theatre, all of which are carried out by leading professionals in their respective areas. </a:t>
            </a:r>
          </a:p>
          <a:p>
            <a:r>
              <a:rPr lang="en-GB" sz="1600" dirty="0"/>
              <a:t>Nursing Taster Days</a:t>
            </a:r>
          </a:p>
          <a:p>
            <a:pPr fontAlgn="base"/>
            <a:r>
              <a:rPr lang="en-GB" dirty="0"/>
              <a:t>TRY Music WIT </a:t>
            </a:r>
            <a:r>
              <a:rPr lang="en-GB" sz="1600" dirty="0"/>
              <a:t>- </a:t>
            </a:r>
            <a:r>
              <a:rPr lang="en-GB" sz="1700" dirty="0"/>
              <a:t>The Try Music Student Experience is aimed at students wishing to pursue the </a:t>
            </a:r>
            <a:r>
              <a:rPr lang="en-GB" sz="1700" dirty="0">
                <a:hlinkClick r:id="rId2"/>
              </a:rPr>
              <a:t>BA (Hons) in Music</a:t>
            </a:r>
            <a:r>
              <a:rPr lang="en-GB" sz="1700" dirty="0"/>
              <a:t> programme at WIT. This is the fifth year of the popular event and students from secondary schools and Colleges of Further Education are invited to experience life as a music student in WIT for one day. During this day, prospective student can do the following: Attend an ensemble of their choice - jazz, guitar, choir, Irish traditional - where they will rehearse a piece with the current students and perform it at the lunchtime concert in the College Street campus Chapel. Workshops will take place on the entrance tests and audition requirements. Spend some time in the recording studio in the afternoon. This is an invaluable experience for prospective students and will give a really important insight into the Music course at the Institute. </a:t>
            </a:r>
            <a:r>
              <a:rPr lang="en-GB" sz="1700" dirty="0">
                <a:hlinkClick r:id="rId3"/>
              </a:rPr>
              <a:t>https://www.wit.ie/events/all_news/try-music-2019</a:t>
            </a:r>
            <a:endParaRPr lang="en-GB" sz="1700" dirty="0"/>
          </a:p>
          <a:p>
            <a:pPr marL="0" indent="0">
              <a:buNone/>
            </a:pPr>
            <a:endParaRPr lang="en-GB" sz="1600" dirty="0"/>
          </a:p>
          <a:p>
            <a:endParaRPr lang="en-IE" dirty="0"/>
          </a:p>
        </p:txBody>
      </p:sp>
    </p:spTree>
    <p:extLst>
      <p:ext uri="{BB962C8B-B14F-4D97-AF65-F5344CB8AC3E}">
        <p14:creationId xmlns:p14="http://schemas.microsoft.com/office/powerpoint/2010/main" val="21240680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54E40B1-A397-4D2F-85AD-A04963D084FF}"/>
              </a:ext>
            </a:extLst>
          </p:cNvPr>
          <p:cNvSpPr>
            <a:spLocks noGrp="1"/>
          </p:cNvSpPr>
          <p:nvPr>
            <p:ph idx="1"/>
          </p:nvPr>
        </p:nvSpPr>
        <p:spPr>
          <a:xfrm>
            <a:off x="997226" y="344557"/>
            <a:ext cx="10515600" cy="5885415"/>
          </a:xfrm>
        </p:spPr>
        <p:txBody>
          <a:bodyPr>
            <a:normAutofit/>
          </a:bodyPr>
          <a:lstStyle/>
          <a:p>
            <a:pPr marL="0" indent="0">
              <a:buNone/>
            </a:pPr>
            <a:r>
              <a:rPr lang="en-GB" sz="2400" b="1" dirty="0"/>
              <a:t>TRY Sport </a:t>
            </a:r>
            <a:r>
              <a:rPr lang="en-GB" sz="1500" dirty="0"/>
              <a:t>- https://www.wit.ie/events/all_news/try-sport-at-wit-2020</a:t>
            </a:r>
          </a:p>
          <a:p>
            <a:pPr marL="0" indent="0">
              <a:buNone/>
            </a:pPr>
            <a:r>
              <a:rPr lang="en-GB" sz="1500" dirty="0"/>
              <a:t>Try Sport gives participants the opportunity to live the life of a student studying health, sport and fitness courses, meet our expert staff .</a:t>
            </a:r>
            <a:r>
              <a:rPr lang="en-GB" sz="1500" b="1" dirty="0"/>
              <a:t>Activities: </a:t>
            </a:r>
            <a:r>
              <a:rPr lang="en-GB" sz="1500" dirty="0"/>
              <a:t>Strength and Conditioning Introductory Class, Practical Biomechanics Session, Interactive Class - How much do you know about Sport?, Interactive Class - Exploring the Impact of Nutrition on Sport, Talk with Staff and Students – Hear what it’s like to study at WIT.  Participants will get an opportunity to talk with current students who will share their insights into the department, courses and life in WIT. Information will also be presented about the varied opportunities that exist for students upon graduation. This one day taster course will provide you with a unique opportunity to test the DSES experience for yourself, giving you confidence in your CAO choice. </a:t>
            </a:r>
          </a:p>
          <a:p>
            <a:pPr marL="0" indent="0">
              <a:buNone/>
            </a:pPr>
            <a:endParaRPr lang="en-GB" sz="1500" dirty="0"/>
          </a:p>
          <a:p>
            <a:pPr marL="0" indent="0">
              <a:buNone/>
            </a:pPr>
            <a:r>
              <a:rPr lang="en-GB" sz="2400" dirty="0"/>
              <a:t>This is just a selection of what is available, please go to the </a:t>
            </a:r>
            <a:r>
              <a:rPr lang="en-GB" sz="2400" dirty="0" err="1"/>
              <a:t>qualifax</a:t>
            </a:r>
            <a:r>
              <a:rPr lang="en-GB" sz="2400" dirty="0"/>
              <a:t> webpage to see a full list of taster days, college open days and various educational days on offer by the colleges. All information in relation the application process for courses can be found here. If you apply and are lucky enough to attend please let us know in school so that the students will not be marked absent.</a:t>
            </a:r>
          </a:p>
          <a:p>
            <a:pPr marL="0" indent="0">
              <a:buNone/>
            </a:pPr>
            <a:endParaRPr lang="en-GB" sz="2400" dirty="0"/>
          </a:p>
          <a:p>
            <a:pPr marL="0" indent="0">
              <a:buNone/>
            </a:pPr>
            <a:r>
              <a:rPr lang="en-GB" sz="1800" dirty="0"/>
              <a:t>https://www.qualifax.ie/index.php?option=com_wrapper&amp;view=wrapper&amp;Itemid=22</a:t>
            </a:r>
          </a:p>
          <a:p>
            <a:pPr marL="0" indent="0">
              <a:buNone/>
            </a:pPr>
            <a:endParaRPr lang="en-GB" sz="1500" dirty="0"/>
          </a:p>
          <a:p>
            <a:endParaRPr lang="en-IE" dirty="0"/>
          </a:p>
        </p:txBody>
      </p:sp>
    </p:spTree>
    <p:extLst>
      <p:ext uri="{BB962C8B-B14F-4D97-AF65-F5344CB8AC3E}">
        <p14:creationId xmlns:p14="http://schemas.microsoft.com/office/powerpoint/2010/main" val="38212068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5DE40-593C-4D78-A6B9-638CE12A23AB}"/>
              </a:ext>
            </a:extLst>
          </p:cNvPr>
          <p:cNvSpPr>
            <a:spLocks noGrp="1"/>
          </p:cNvSpPr>
          <p:nvPr>
            <p:ph type="title"/>
          </p:nvPr>
        </p:nvSpPr>
        <p:spPr>
          <a:xfrm>
            <a:off x="1136429" y="574556"/>
            <a:ext cx="7474172" cy="989201"/>
          </a:xfrm>
        </p:spPr>
        <p:txBody>
          <a:bodyPr>
            <a:normAutofit fontScale="90000"/>
          </a:bodyPr>
          <a:lstStyle/>
          <a:p>
            <a:r>
              <a:rPr lang="en-IE" sz="4900" b="1" u="sng" dirty="0"/>
              <a:t>Work Experience</a:t>
            </a:r>
            <a:br>
              <a:rPr lang="en-IE" dirty="0"/>
            </a:br>
            <a:endParaRPr lang="en-IE" dirty="0"/>
          </a:p>
        </p:txBody>
      </p:sp>
      <p:sp>
        <p:nvSpPr>
          <p:cNvPr id="3" name="Content Placeholder 2">
            <a:extLst>
              <a:ext uri="{FF2B5EF4-FFF2-40B4-BE49-F238E27FC236}">
                <a16:creationId xmlns:a16="http://schemas.microsoft.com/office/drawing/2014/main" id="{68074D04-48F0-4C80-AF54-62BE6167B905}"/>
              </a:ext>
            </a:extLst>
          </p:cNvPr>
          <p:cNvSpPr>
            <a:spLocks noGrp="1"/>
          </p:cNvSpPr>
          <p:nvPr>
            <p:ph idx="1"/>
          </p:nvPr>
        </p:nvSpPr>
        <p:spPr>
          <a:xfrm>
            <a:off x="950898" y="1762539"/>
            <a:ext cx="6467867" cy="4165029"/>
          </a:xfrm>
        </p:spPr>
        <p:txBody>
          <a:bodyPr anchor="ctr">
            <a:normAutofit fontScale="92500" lnSpcReduction="10000"/>
          </a:bodyPr>
          <a:lstStyle/>
          <a:p>
            <a:r>
              <a:rPr lang="en-GB" sz="2000" b="1" dirty="0"/>
              <a:t>Gives students an opportunity to sample different jobs. </a:t>
            </a:r>
          </a:p>
          <a:p>
            <a:r>
              <a:rPr lang="en-GB" sz="2000" b="1" dirty="0"/>
              <a:t>Provides skills such as team building, communication skills and commercial awareness.</a:t>
            </a:r>
          </a:p>
          <a:p>
            <a:r>
              <a:rPr lang="en-GB" sz="2000" b="1" dirty="0"/>
              <a:t>Work experience helps students to  decide what to do after school (in 3RD level education, training or work)</a:t>
            </a:r>
          </a:p>
          <a:p>
            <a:r>
              <a:rPr lang="en-GB" sz="2000" b="1" dirty="0"/>
              <a:t>Eliminates options which may have appealed.</a:t>
            </a:r>
          </a:p>
          <a:p>
            <a:r>
              <a:rPr lang="en-GB" sz="2000" b="1" dirty="0"/>
              <a:t>Students complete a reflective journal of learning whilst on work experience as one of their assessments.</a:t>
            </a:r>
          </a:p>
          <a:p>
            <a:r>
              <a:rPr lang="en-GB" sz="2000" b="1" dirty="0"/>
              <a:t>Our dates for work experience are 25</a:t>
            </a:r>
            <a:r>
              <a:rPr lang="en-GB" sz="2000" b="1" baseline="30000" dirty="0"/>
              <a:t>th</a:t>
            </a:r>
            <a:r>
              <a:rPr lang="en-GB" sz="2000" b="1" dirty="0"/>
              <a:t>-29</a:t>
            </a:r>
            <a:r>
              <a:rPr lang="en-GB" sz="2000" b="1" baseline="30000" dirty="0"/>
              <a:t>th</a:t>
            </a:r>
            <a:r>
              <a:rPr lang="en-GB" sz="2000" b="1" dirty="0"/>
              <a:t> November &amp; 10</a:t>
            </a:r>
            <a:r>
              <a:rPr lang="en-GB" sz="2000" b="1" baseline="30000" dirty="0"/>
              <a:t>th</a:t>
            </a:r>
            <a:r>
              <a:rPr lang="en-GB" sz="2000" b="1" dirty="0"/>
              <a:t> – </a:t>
            </a:r>
            <a:r>
              <a:rPr lang="en-GB" sz="2000" b="1"/>
              <a:t>14</a:t>
            </a:r>
            <a:r>
              <a:rPr lang="en-GB" sz="2000" b="1" baseline="30000"/>
              <a:t>th</a:t>
            </a:r>
            <a:r>
              <a:rPr lang="en-GB" sz="2000" b="1"/>
              <a:t> February</a:t>
            </a:r>
            <a:endParaRPr lang="en-GB" sz="2000" b="1" dirty="0"/>
          </a:p>
          <a:p>
            <a:r>
              <a:rPr lang="en-GB" sz="2000" b="1" dirty="0"/>
              <a:t>We encourage extra work experience, however we would suggest that this would be organised outside school time in order for students to benefit from the programme organised in school.</a:t>
            </a:r>
          </a:p>
          <a:p>
            <a:endParaRPr lang="en-IE" sz="1300" dirty="0"/>
          </a:p>
        </p:txBody>
      </p:sp>
      <p:sp>
        <p:nvSpPr>
          <p:cNvPr id="9" name="Rectangle 8">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6E35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F7C6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Image result for presentation secondary school mitchelstown">
            <a:hlinkClick r:id="rId2" tgtFrame="&quot;_blank&quot;"/>
            <a:extLst>
              <a:ext uri="{FF2B5EF4-FFF2-40B4-BE49-F238E27FC236}">
                <a16:creationId xmlns:a16="http://schemas.microsoft.com/office/drawing/2014/main" id="{54C4EE92-BF11-4028-AB3C-95446D8B8680}"/>
              </a:ext>
            </a:extLst>
          </p:cNvPr>
          <p:cNvPicPr/>
          <p:nvPr/>
        </p:nvPicPr>
        <p:blipFill>
          <a:blip r:embed="rId3" cstate="print"/>
          <a:stretch>
            <a:fillRect/>
          </a:stretch>
        </p:blipFill>
        <p:spPr bwMode="auto">
          <a:xfrm>
            <a:off x="9413987" y="2857501"/>
            <a:ext cx="1142998" cy="1142998"/>
          </a:xfrm>
          <a:prstGeom prst="rect">
            <a:avLst/>
          </a:prstGeom>
          <a:noFill/>
        </p:spPr>
      </p:pic>
    </p:spTree>
    <p:extLst>
      <p:ext uri="{BB962C8B-B14F-4D97-AF65-F5344CB8AC3E}">
        <p14:creationId xmlns:p14="http://schemas.microsoft.com/office/powerpoint/2010/main" val="36191894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E0348-0BF9-4001-8BAC-4A25911D257A}"/>
              </a:ext>
            </a:extLst>
          </p:cNvPr>
          <p:cNvSpPr>
            <a:spLocks noGrp="1"/>
          </p:cNvSpPr>
          <p:nvPr>
            <p:ph type="title"/>
          </p:nvPr>
        </p:nvSpPr>
        <p:spPr>
          <a:xfrm>
            <a:off x="1136428" y="627564"/>
            <a:ext cx="7474172" cy="1002453"/>
          </a:xfrm>
        </p:spPr>
        <p:txBody>
          <a:bodyPr>
            <a:normAutofit/>
          </a:bodyPr>
          <a:lstStyle/>
          <a:p>
            <a:r>
              <a:rPr lang="en-GB" sz="3200" b="1" u="sng" dirty="0"/>
              <a:t>ASSESSMENT &amp; HOMEWORK. </a:t>
            </a:r>
            <a:br>
              <a:rPr lang="en-GB" sz="2100" dirty="0"/>
            </a:br>
            <a:endParaRPr lang="en-IE" sz="2100" dirty="0"/>
          </a:p>
        </p:txBody>
      </p:sp>
      <p:sp>
        <p:nvSpPr>
          <p:cNvPr id="3" name="Content Placeholder 2">
            <a:extLst>
              <a:ext uri="{FF2B5EF4-FFF2-40B4-BE49-F238E27FC236}">
                <a16:creationId xmlns:a16="http://schemas.microsoft.com/office/drawing/2014/main" id="{D2EE3319-ED81-4AF5-962B-B2BDED268709}"/>
              </a:ext>
            </a:extLst>
          </p:cNvPr>
          <p:cNvSpPr>
            <a:spLocks noGrp="1"/>
          </p:cNvSpPr>
          <p:nvPr>
            <p:ph idx="1"/>
          </p:nvPr>
        </p:nvSpPr>
        <p:spPr>
          <a:xfrm>
            <a:off x="1136429" y="1311965"/>
            <a:ext cx="8277558" cy="5221357"/>
          </a:xfrm>
        </p:spPr>
        <p:txBody>
          <a:bodyPr anchor="ctr">
            <a:normAutofit/>
          </a:bodyPr>
          <a:lstStyle/>
          <a:p>
            <a:r>
              <a:rPr lang="en-GB" sz="2000" b="1" dirty="0"/>
              <a:t>Homework will be more research, task &amp; skills based but this is equally important in TY. </a:t>
            </a:r>
          </a:p>
          <a:p>
            <a:r>
              <a:rPr lang="en-GB" sz="2000" b="1" dirty="0"/>
              <a:t>Portfolio: reflective and evaluative document which builds upon year’s learning experiences inside &amp; outside the classroom.</a:t>
            </a:r>
          </a:p>
          <a:p>
            <a:r>
              <a:rPr lang="en-GB" sz="2000" b="1" dirty="0"/>
              <a:t>Peer-assessment through evaluation and discussion of learning outcomes.</a:t>
            </a:r>
          </a:p>
          <a:p>
            <a:r>
              <a:rPr lang="en-GB" sz="2000" b="1" dirty="0"/>
              <a:t>Regular written evaluation of activities and learning outcomes from trips.</a:t>
            </a:r>
          </a:p>
          <a:p>
            <a:r>
              <a:rPr lang="en-GB" sz="2000" b="1" dirty="0"/>
              <a:t>Examinations in core subjects </a:t>
            </a:r>
          </a:p>
          <a:p>
            <a:r>
              <a:rPr lang="en-GB" sz="2000" b="1" dirty="0"/>
              <a:t>Skills assessment – practical demonstrations of learning. </a:t>
            </a:r>
          </a:p>
          <a:p>
            <a:r>
              <a:rPr lang="en-GB" sz="2000" b="1" dirty="0"/>
              <a:t>Written /Practical Class tests. </a:t>
            </a:r>
          </a:p>
          <a:p>
            <a:r>
              <a:rPr lang="en-GB" sz="2000" b="1" dirty="0"/>
              <a:t>Oral /Aural assessment – beyond  just language subjects.</a:t>
            </a:r>
          </a:p>
          <a:p>
            <a:r>
              <a:rPr lang="en-GB" sz="2000" b="1" dirty="0"/>
              <a:t>Project work – written and creative - variety. </a:t>
            </a:r>
          </a:p>
          <a:p>
            <a:r>
              <a:rPr lang="en-GB" sz="2000" b="1" dirty="0"/>
              <a:t>Interview at the end of the year in May</a:t>
            </a:r>
          </a:p>
          <a:p>
            <a:r>
              <a:rPr lang="en-GB" sz="2000" b="1" dirty="0"/>
              <a:t>School based certification at end of Transition Year. </a:t>
            </a:r>
          </a:p>
          <a:p>
            <a:endParaRPr lang="en-GB" sz="1100" dirty="0"/>
          </a:p>
        </p:txBody>
      </p:sp>
      <p:sp>
        <p:nvSpPr>
          <p:cNvPr id="9" name="Rectangle 8">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6E35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F7C6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Image result for presentation secondary school mitchelstown">
            <a:hlinkClick r:id="rId2" tgtFrame="&quot;_blank&quot;"/>
            <a:extLst>
              <a:ext uri="{FF2B5EF4-FFF2-40B4-BE49-F238E27FC236}">
                <a16:creationId xmlns:a16="http://schemas.microsoft.com/office/drawing/2014/main" id="{4DD37E01-BC2E-4D73-84EB-D84BBED054D7}"/>
              </a:ext>
            </a:extLst>
          </p:cNvPr>
          <p:cNvPicPr/>
          <p:nvPr/>
        </p:nvPicPr>
        <p:blipFill>
          <a:blip r:embed="rId3" cstate="print"/>
          <a:stretch>
            <a:fillRect/>
          </a:stretch>
        </p:blipFill>
        <p:spPr bwMode="auto">
          <a:xfrm>
            <a:off x="9413987" y="2857501"/>
            <a:ext cx="1142998" cy="1142998"/>
          </a:xfrm>
          <a:prstGeom prst="rect">
            <a:avLst/>
          </a:prstGeom>
          <a:noFill/>
        </p:spPr>
      </p:pic>
    </p:spTree>
    <p:extLst>
      <p:ext uri="{BB962C8B-B14F-4D97-AF65-F5344CB8AC3E}">
        <p14:creationId xmlns:p14="http://schemas.microsoft.com/office/powerpoint/2010/main" val="2945725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0A1F0-D4EC-4298-B648-CF83A3C7751B}"/>
              </a:ext>
            </a:extLst>
          </p:cNvPr>
          <p:cNvSpPr>
            <a:spLocks noGrp="1"/>
          </p:cNvSpPr>
          <p:nvPr>
            <p:ph type="title"/>
          </p:nvPr>
        </p:nvSpPr>
        <p:spPr>
          <a:xfrm>
            <a:off x="1136428" y="627564"/>
            <a:ext cx="7474172" cy="1325563"/>
          </a:xfrm>
        </p:spPr>
        <p:txBody>
          <a:bodyPr>
            <a:normAutofit/>
          </a:bodyPr>
          <a:lstStyle/>
          <a:p>
            <a:r>
              <a:rPr lang="en-IE" sz="4800" b="1" u="sng" dirty="0"/>
              <a:t>TY Portfolio</a:t>
            </a:r>
          </a:p>
        </p:txBody>
      </p:sp>
      <p:sp>
        <p:nvSpPr>
          <p:cNvPr id="8" name="Content Placeholder 7">
            <a:extLst>
              <a:ext uri="{FF2B5EF4-FFF2-40B4-BE49-F238E27FC236}">
                <a16:creationId xmlns:a16="http://schemas.microsoft.com/office/drawing/2014/main" id="{E9E3F890-DAAE-498C-89D2-0B6D97300622}"/>
              </a:ext>
            </a:extLst>
          </p:cNvPr>
          <p:cNvSpPr>
            <a:spLocks noGrp="1"/>
          </p:cNvSpPr>
          <p:nvPr>
            <p:ph idx="1"/>
          </p:nvPr>
        </p:nvSpPr>
        <p:spPr>
          <a:xfrm>
            <a:off x="1136429" y="1477109"/>
            <a:ext cx="7778971" cy="4251678"/>
          </a:xfrm>
        </p:spPr>
        <p:txBody>
          <a:bodyPr anchor="ctr">
            <a:normAutofit/>
          </a:bodyPr>
          <a:lstStyle/>
          <a:p>
            <a:r>
              <a:rPr lang="en-US" dirty="0"/>
              <a:t>As part of Transition Year all students are required to compile a portfolio.</a:t>
            </a:r>
          </a:p>
          <a:p>
            <a:r>
              <a:rPr lang="en-GB" dirty="0"/>
              <a:t>The portfolio is a reflective and evaluative document which builds upon each students’ individual year’s learning experiences inside &amp; outside the classroom.</a:t>
            </a:r>
          </a:p>
          <a:p>
            <a:r>
              <a:rPr lang="en-GB" dirty="0"/>
              <a:t>Students will log their learning on core, specific and sampling subjects along with workshops attended and excursions.</a:t>
            </a:r>
            <a:endParaRPr lang="en-US" dirty="0"/>
          </a:p>
        </p:txBody>
      </p:sp>
      <p:sp>
        <p:nvSpPr>
          <p:cNvPr id="11" name="Rectangle 10">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6E35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F7C6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descr="Image result for presentation secondary school mitchelstown">
            <a:hlinkClick r:id="rId2" tgtFrame="&quot;_blank&quot;"/>
            <a:extLst>
              <a:ext uri="{FF2B5EF4-FFF2-40B4-BE49-F238E27FC236}">
                <a16:creationId xmlns:a16="http://schemas.microsoft.com/office/drawing/2014/main" id="{CF4BE318-21F8-4D55-97C6-C3A7571D9C51}"/>
              </a:ext>
            </a:extLst>
          </p:cNvPr>
          <p:cNvPicPr>
            <a:picLocks/>
          </p:cNvPicPr>
          <p:nvPr/>
        </p:nvPicPr>
        <p:blipFill>
          <a:blip r:embed="rId3" cstate="print"/>
          <a:stretch>
            <a:fillRect/>
          </a:stretch>
        </p:blipFill>
        <p:spPr bwMode="auto">
          <a:xfrm>
            <a:off x="9413987" y="2857501"/>
            <a:ext cx="1142998" cy="1142998"/>
          </a:xfrm>
          <a:prstGeom prst="rect">
            <a:avLst/>
          </a:prstGeom>
          <a:noFill/>
        </p:spPr>
      </p:pic>
    </p:spTree>
    <p:extLst>
      <p:ext uri="{BB962C8B-B14F-4D97-AF65-F5344CB8AC3E}">
        <p14:creationId xmlns:p14="http://schemas.microsoft.com/office/powerpoint/2010/main" val="2865215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5E437-8AA6-4BF4-8447-532188B2B195}"/>
              </a:ext>
            </a:extLst>
          </p:cNvPr>
          <p:cNvSpPr>
            <a:spLocks noGrp="1"/>
          </p:cNvSpPr>
          <p:nvPr>
            <p:ph type="title"/>
          </p:nvPr>
        </p:nvSpPr>
        <p:spPr>
          <a:xfrm>
            <a:off x="1136428" y="627564"/>
            <a:ext cx="7474172" cy="1325563"/>
          </a:xfrm>
        </p:spPr>
        <p:txBody>
          <a:bodyPr>
            <a:normAutofit/>
          </a:bodyPr>
          <a:lstStyle/>
          <a:p>
            <a:r>
              <a:rPr lang="en-IE" b="1" u="sng" dirty="0"/>
              <a:t>TY Credit System</a:t>
            </a:r>
            <a:br>
              <a:rPr lang="en-IE" b="1" u="sng" dirty="0"/>
            </a:br>
            <a:endParaRPr lang="en-IE" b="1" u="sng" dirty="0"/>
          </a:p>
        </p:txBody>
      </p:sp>
      <p:sp>
        <p:nvSpPr>
          <p:cNvPr id="8" name="Content Placeholder 7">
            <a:extLst>
              <a:ext uri="{FF2B5EF4-FFF2-40B4-BE49-F238E27FC236}">
                <a16:creationId xmlns:a16="http://schemas.microsoft.com/office/drawing/2014/main" id="{7233378E-DD59-46E6-BA4D-5A8D99425E25}"/>
              </a:ext>
            </a:extLst>
          </p:cNvPr>
          <p:cNvSpPr>
            <a:spLocks noGrp="1"/>
          </p:cNvSpPr>
          <p:nvPr>
            <p:ph idx="1"/>
          </p:nvPr>
        </p:nvSpPr>
        <p:spPr>
          <a:xfrm>
            <a:off x="1136429" y="1630017"/>
            <a:ext cx="6467867" cy="4098769"/>
          </a:xfrm>
        </p:spPr>
        <p:txBody>
          <a:bodyPr anchor="ctr">
            <a:normAutofit fontScale="62500" lnSpcReduction="20000"/>
          </a:bodyPr>
          <a:lstStyle/>
          <a:p>
            <a:r>
              <a:rPr lang="en-US" dirty="0"/>
              <a:t>Transition Year is assessed through a credit system.</a:t>
            </a:r>
          </a:p>
          <a:p>
            <a:r>
              <a:rPr lang="en-US" dirty="0"/>
              <a:t>Credits will we rewarded for completed assignments in all subjects, attendance, punctuality and uniform, participation in skills, participation in </a:t>
            </a:r>
            <a:r>
              <a:rPr lang="en-US" dirty="0" err="1"/>
              <a:t>Gaisce</a:t>
            </a:r>
            <a:r>
              <a:rPr lang="en-US" dirty="0"/>
              <a:t>, extra-curricular activities, a completed portfolio and an interview at the end of transition year.</a:t>
            </a:r>
          </a:p>
          <a:p>
            <a:pPr marL="0" indent="0">
              <a:buNone/>
            </a:pPr>
            <a:r>
              <a:rPr lang="en-US" u="sng" dirty="0"/>
              <a:t>The Credit awards are broken down as follows:</a:t>
            </a:r>
          </a:p>
          <a:p>
            <a:pPr marL="0" indent="0">
              <a:buNone/>
            </a:pPr>
            <a:r>
              <a:rPr lang="en-IE" dirty="0"/>
              <a:t>340 - 300 = Distinction</a:t>
            </a:r>
          </a:p>
          <a:p>
            <a:pPr marL="0" indent="0">
              <a:buNone/>
            </a:pPr>
            <a:r>
              <a:rPr lang="en-IE" dirty="0"/>
              <a:t>280 - 339 = Higher Merit</a:t>
            </a:r>
          </a:p>
          <a:p>
            <a:pPr marL="0" indent="0">
              <a:buNone/>
            </a:pPr>
            <a:r>
              <a:rPr lang="en-GB" dirty="0"/>
              <a:t>220 – 279 = Merit                    </a:t>
            </a:r>
            <a:endParaRPr lang="en-IE" dirty="0"/>
          </a:p>
          <a:p>
            <a:pPr marL="0" indent="0">
              <a:buNone/>
            </a:pPr>
            <a:r>
              <a:rPr lang="en-GB" dirty="0"/>
              <a:t>160 – 219 = Pass                             </a:t>
            </a:r>
          </a:p>
          <a:p>
            <a:pPr marL="0" indent="0">
              <a:buNone/>
            </a:pPr>
            <a:r>
              <a:rPr lang="en-GB" dirty="0"/>
              <a:t>0 – 160 = Participation</a:t>
            </a:r>
          </a:p>
          <a:p>
            <a:r>
              <a:rPr lang="en-GB" dirty="0"/>
              <a:t>All students will receive a certificate with their achievement along with a report of their credits at the graduation ceremony. </a:t>
            </a:r>
            <a:endParaRPr lang="en-IE" dirty="0"/>
          </a:p>
          <a:p>
            <a:pPr marL="0" indent="0">
              <a:buNone/>
            </a:pPr>
            <a:endParaRPr lang="en-US" sz="2400" dirty="0"/>
          </a:p>
        </p:txBody>
      </p:sp>
      <p:sp>
        <p:nvSpPr>
          <p:cNvPr id="11" name="Rectangle 10">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6E35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F7C6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descr="Image result for presentation secondary school mitchelstown">
            <a:hlinkClick r:id="rId2" tgtFrame="&quot;_blank&quot;"/>
            <a:extLst>
              <a:ext uri="{FF2B5EF4-FFF2-40B4-BE49-F238E27FC236}">
                <a16:creationId xmlns:a16="http://schemas.microsoft.com/office/drawing/2014/main" id="{ADAF2CC8-6859-4770-A6A4-71E7CD9CC610}"/>
              </a:ext>
            </a:extLst>
          </p:cNvPr>
          <p:cNvPicPr>
            <a:picLocks/>
          </p:cNvPicPr>
          <p:nvPr/>
        </p:nvPicPr>
        <p:blipFill>
          <a:blip r:embed="rId3" cstate="print"/>
          <a:stretch>
            <a:fillRect/>
          </a:stretch>
        </p:blipFill>
        <p:spPr bwMode="auto">
          <a:xfrm>
            <a:off x="9413987" y="2857501"/>
            <a:ext cx="1142998" cy="1142998"/>
          </a:xfrm>
          <a:prstGeom prst="rect">
            <a:avLst/>
          </a:prstGeom>
          <a:noFill/>
        </p:spPr>
      </p:pic>
    </p:spTree>
    <p:extLst>
      <p:ext uri="{BB962C8B-B14F-4D97-AF65-F5344CB8AC3E}">
        <p14:creationId xmlns:p14="http://schemas.microsoft.com/office/powerpoint/2010/main" val="31937117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74511-F2BA-42B0-93C7-630D0934FEF3}"/>
              </a:ext>
            </a:extLst>
          </p:cNvPr>
          <p:cNvSpPr>
            <a:spLocks noGrp="1"/>
          </p:cNvSpPr>
          <p:nvPr>
            <p:ph type="title"/>
          </p:nvPr>
        </p:nvSpPr>
        <p:spPr>
          <a:xfrm>
            <a:off x="1136428" y="627564"/>
            <a:ext cx="7474172" cy="1325563"/>
          </a:xfrm>
        </p:spPr>
        <p:txBody>
          <a:bodyPr>
            <a:normAutofit/>
          </a:bodyPr>
          <a:lstStyle/>
          <a:p>
            <a:r>
              <a:rPr lang="en-IE" dirty="0"/>
              <a:t>TY Credit System</a:t>
            </a:r>
          </a:p>
        </p:txBody>
      </p:sp>
      <p:pic>
        <p:nvPicPr>
          <p:cNvPr id="3" name="Content Placeholder 2">
            <a:extLst>
              <a:ext uri="{FF2B5EF4-FFF2-40B4-BE49-F238E27FC236}">
                <a16:creationId xmlns:a16="http://schemas.microsoft.com/office/drawing/2014/main" id="{9B0A755B-0878-4E5C-AB66-8054179AC879}"/>
              </a:ext>
            </a:extLst>
          </p:cNvPr>
          <p:cNvPicPr>
            <a:picLocks noGrp="1" noChangeAspect="1"/>
          </p:cNvPicPr>
          <p:nvPr>
            <p:ph idx="1"/>
          </p:nvPr>
        </p:nvPicPr>
        <p:blipFill>
          <a:blip r:embed="rId2"/>
          <a:stretch>
            <a:fillRect/>
          </a:stretch>
        </p:blipFill>
        <p:spPr>
          <a:xfrm>
            <a:off x="1" y="1552312"/>
            <a:ext cx="10088880" cy="5305688"/>
          </a:xfrm>
          <a:prstGeom prst="rect">
            <a:avLst/>
          </a:prstGeom>
        </p:spPr>
      </p:pic>
      <p:sp>
        <p:nvSpPr>
          <p:cNvPr id="11" name="Rectangle 10">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6E35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F7C6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descr="Image result for presentation secondary school mitchelstown">
            <a:hlinkClick r:id="rId3" tgtFrame="&quot;_blank&quot;"/>
            <a:extLst>
              <a:ext uri="{FF2B5EF4-FFF2-40B4-BE49-F238E27FC236}">
                <a16:creationId xmlns:a16="http://schemas.microsoft.com/office/drawing/2014/main" id="{20D494B7-D891-4E37-8687-F29F3E49A3BA}"/>
              </a:ext>
            </a:extLst>
          </p:cNvPr>
          <p:cNvPicPr>
            <a:picLocks/>
          </p:cNvPicPr>
          <p:nvPr/>
        </p:nvPicPr>
        <p:blipFill>
          <a:blip r:embed="rId4" cstate="print"/>
          <a:stretch>
            <a:fillRect/>
          </a:stretch>
        </p:blipFill>
        <p:spPr bwMode="auto">
          <a:xfrm>
            <a:off x="9413987" y="2857501"/>
            <a:ext cx="1142998" cy="1142998"/>
          </a:xfrm>
          <a:prstGeom prst="rect">
            <a:avLst/>
          </a:prstGeom>
          <a:noFill/>
        </p:spPr>
      </p:pic>
    </p:spTree>
    <p:extLst>
      <p:ext uri="{BB962C8B-B14F-4D97-AF65-F5344CB8AC3E}">
        <p14:creationId xmlns:p14="http://schemas.microsoft.com/office/powerpoint/2010/main" val="8913614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F90CE-F33A-4B1B-97B7-6ECC3DC91AA3}"/>
              </a:ext>
            </a:extLst>
          </p:cNvPr>
          <p:cNvSpPr>
            <a:spLocks noGrp="1"/>
          </p:cNvSpPr>
          <p:nvPr>
            <p:ph type="title"/>
          </p:nvPr>
        </p:nvSpPr>
        <p:spPr>
          <a:xfrm>
            <a:off x="1136429" y="707076"/>
            <a:ext cx="7474172" cy="1325563"/>
          </a:xfrm>
        </p:spPr>
        <p:txBody>
          <a:bodyPr>
            <a:normAutofit/>
          </a:bodyPr>
          <a:lstStyle/>
          <a:p>
            <a:r>
              <a:rPr lang="en-IE" b="1" u="sng" dirty="0"/>
              <a:t>Communication</a:t>
            </a:r>
          </a:p>
        </p:txBody>
      </p:sp>
      <p:sp>
        <p:nvSpPr>
          <p:cNvPr id="3" name="Content Placeholder 2">
            <a:extLst>
              <a:ext uri="{FF2B5EF4-FFF2-40B4-BE49-F238E27FC236}">
                <a16:creationId xmlns:a16="http://schemas.microsoft.com/office/drawing/2014/main" id="{271B0D33-3314-4428-8BA3-CDD04E993E4E}"/>
              </a:ext>
            </a:extLst>
          </p:cNvPr>
          <p:cNvSpPr>
            <a:spLocks noGrp="1"/>
          </p:cNvSpPr>
          <p:nvPr>
            <p:ph idx="1"/>
          </p:nvPr>
        </p:nvSpPr>
        <p:spPr>
          <a:xfrm>
            <a:off x="1136429" y="2278173"/>
            <a:ext cx="6467867" cy="3450613"/>
          </a:xfrm>
        </p:spPr>
        <p:txBody>
          <a:bodyPr anchor="ctr">
            <a:normAutofit/>
          </a:bodyPr>
          <a:lstStyle/>
          <a:p>
            <a:pPr marL="0" indent="0">
              <a:buNone/>
            </a:pPr>
            <a:r>
              <a:rPr lang="en-IE" sz="2400" dirty="0"/>
              <a:t>All communication will be done through student email – this is to foster independence and encourage self management.</a:t>
            </a:r>
          </a:p>
          <a:p>
            <a:pPr marL="0" indent="0">
              <a:buNone/>
            </a:pPr>
            <a:r>
              <a:rPr lang="en-IE" sz="2400" dirty="0"/>
              <a:t>If you have any queries please do not hesitate to call the school and I will return your call as soon as possible.</a:t>
            </a:r>
          </a:p>
          <a:p>
            <a:pPr marL="0" indent="0">
              <a:buNone/>
            </a:pPr>
            <a:endParaRPr lang="en-IE" sz="2400" dirty="0"/>
          </a:p>
          <a:p>
            <a:endParaRPr lang="en-IE" sz="2400" dirty="0"/>
          </a:p>
        </p:txBody>
      </p:sp>
      <p:sp>
        <p:nvSpPr>
          <p:cNvPr id="9" name="Rectangle 8">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6E35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F7C6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Image result for presentation secondary school mitchelstown">
            <a:hlinkClick r:id="rId2" tgtFrame="&quot;_blank&quot;"/>
            <a:extLst>
              <a:ext uri="{FF2B5EF4-FFF2-40B4-BE49-F238E27FC236}">
                <a16:creationId xmlns:a16="http://schemas.microsoft.com/office/drawing/2014/main" id="{CB3DC9FF-6511-44AF-B8C7-6EDB61A25468}"/>
              </a:ext>
            </a:extLst>
          </p:cNvPr>
          <p:cNvPicPr/>
          <p:nvPr/>
        </p:nvPicPr>
        <p:blipFill>
          <a:blip r:embed="rId3" cstate="print"/>
          <a:stretch>
            <a:fillRect/>
          </a:stretch>
        </p:blipFill>
        <p:spPr bwMode="auto">
          <a:xfrm>
            <a:off x="9413987" y="2857501"/>
            <a:ext cx="1142998" cy="1142998"/>
          </a:xfrm>
          <a:prstGeom prst="rect">
            <a:avLst/>
          </a:prstGeom>
          <a:noFill/>
        </p:spPr>
      </p:pic>
    </p:spTree>
    <p:extLst>
      <p:ext uri="{BB962C8B-B14F-4D97-AF65-F5344CB8AC3E}">
        <p14:creationId xmlns:p14="http://schemas.microsoft.com/office/powerpoint/2010/main" val="24980118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E0C41-25A6-4B67-81AD-768FAAEC9ED5}"/>
              </a:ext>
            </a:extLst>
          </p:cNvPr>
          <p:cNvSpPr>
            <a:spLocks noGrp="1"/>
          </p:cNvSpPr>
          <p:nvPr>
            <p:ph type="title"/>
          </p:nvPr>
        </p:nvSpPr>
        <p:spPr/>
        <p:txBody>
          <a:bodyPr/>
          <a:lstStyle/>
          <a:p>
            <a:r>
              <a:rPr lang="en-IE" dirty="0"/>
              <a:t>Contact Information</a:t>
            </a:r>
          </a:p>
        </p:txBody>
      </p:sp>
      <p:sp>
        <p:nvSpPr>
          <p:cNvPr id="3" name="Content Placeholder 2">
            <a:extLst>
              <a:ext uri="{FF2B5EF4-FFF2-40B4-BE49-F238E27FC236}">
                <a16:creationId xmlns:a16="http://schemas.microsoft.com/office/drawing/2014/main" id="{4BA047F1-798A-48D9-8C07-CB761359BD26}"/>
              </a:ext>
            </a:extLst>
          </p:cNvPr>
          <p:cNvSpPr>
            <a:spLocks noGrp="1"/>
          </p:cNvSpPr>
          <p:nvPr>
            <p:ph idx="1"/>
          </p:nvPr>
        </p:nvSpPr>
        <p:spPr/>
        <p:txBody>
          <a:bodyPr/>
          <a:lstStyle/>
          <a:p>
            <a:r>
              <a:rPr lang="en-IE" dirty="0"/>
              <a:t>School Phone Number: 025 24394</a:t>
            </a:r>
          </a:p>
          <a:p>
            <a:r>
              <a:rPr lang="en-IE" dirty="0"/>
              <a:t>School Email: office@presmitchelstown.ie</a:t>
            </a:r>
          </a:p>
        </p:txBody>
      </p:sp>
      <p:pic>
        <p:nvPicPr>
          <p:cNvPr id="4" name="Picture 3" descr="Image result for presentation secondary school mitchelstown">
            <a:hlinkClick r:id="rId2" tgtFrame="&quot;_blank&quot;"/>
            <a:extLst>
              <a:ext uri="{FF2B5EF4-FFF2-40B4-BE49-F238E27FC236}">
                <a16:creationId xmlns:a16="http://schemas.microsoft.com/office/drawing/2014/main" id="{CC530A1A-9FBC-4821-8121-196EB4485774}"/>
              </a:ext>
            </a:extLst>
          </p:cNvPr>
          <p:cNvPicPr/>
          <p:nvPr/>
        </p:nvPicPr>
        <p:blipFill>
          <a:blip r:embed="rId3" cstate="print"/>
          <a:stretch>
            <a:fillRect/>
          </a:stretch>
        </p:blipFill>
        <p:spPr bwMode="auto">
          <a:xfrm>
            <a:off x="9413987" y="2857501"/>
            <a:ext cx="1142998" cy="1142998"/>
          </a:xfrm>
          <a:prstGeom prst="rect">
            <a:avLst/>
          </a:prstGeom>
          <a:noFill/>
        </p:spPr>
      </p:pic>
    </p:spTree>
    <p:extLst>
      <p:ext uri="{BB962C8B-B14F-4D97-AF65-F5344CB8AC3E}">
        <p14:creationId xmlns:p14="http://schemas.microsoft.com/office/powerpoint/2010/main" val="3092942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3071D-C545-48A1-A93A-1F3C4742E6B6}"/>
              </a:ext>
            </a:extLst>
          </p:cNvPr>
          <p:cNvSpPr>
            <a:spLocks noGrp="1"/>
          </p:cNvSpPr>
          <p:nvPr>
            <p:ph type="title"/>
          </p:nvPr>
        </p:nvSpPr>
        <p:spPr>
          <a:xfrm>
            <a:off x="1136428" y="627564"/>
            <a:ext cx="7474172" cy="1325563"/>
          </a:xfrm>
        </p:spPr>
        <p:txBody>
          <a:bodyPr>
            <a:normAutofit/>
          </a:bodyPr>
          <a:lstStyle/>
          <a:p>
            <a:r>
              <a:rPr lang="en-IE" b="1" u="sng" dirty="0"/>
              <a:t>What is Transition Year</a:t>
            </a:r>
          </a:p>
        </p:txBody>
      </p:sp>
      <p:sp>
        <p:nvSpPr>
          <p:cNvPr id="3" name="Content Placeholder 2">
            <a:extLst>
              <a:ext uri="{FF2B5EF4-FFF2-40B4-BE49-F238E27FC236}">
                <a16:creationId xmlns:a16="http://schemas.microsoft.com/office/drawing/2014/main" id="{EFA6272B-CB3E-427C-8584-291E6A5EB18B}"/>
              </a:ext>
            </a:extLst>
          </p:cNvPr>
          <p:cNvSpPr>
            <a:spLocks noGrp="1"/>
          </p:cNvSpPr>
          <p:nvPr>
            <p:ph idx="1"/>
          </p:nvPr>
        </p:nvSpPr>
        <p:spPr>
          <a:xfrm>
            <a:off x="1136429" y="2278173"/>
            <a:ext cx="6467867" cy="3450613"/>
          </a:xfrm>
        </p:spPr>
        <p:txBody>
          <a:bodyPr anchor="ctr">
            <a:normAutofit/>
          </a:bodyPr>
          <a:lstStyle/>
          <a:p>
            <a:r>
              <a:rPr lang="en-GB" dirty="0"/>
              <a:t>A highly structured one year school-based programme with a full weekly timetable. </a:t>
            </a:r>
          </a:p>
          <a:p>
            <a:r>
              <a:rPr lang="en-GB" dirty="0"/>
              <a:t>An educational bridge between Junior and Senior Cycle. </a:t>
            </a:r>
          </a:p>
          <a:p>
            <a:r>
              <a:rPr lang="en-GB" dirty="0"/>
              <a:t>Smooth transition to the more independent, self-directed learning required for Senior Cycle. </a:t>
            </a:r>
            <a:endParaRPr lang="en-IE" dirty="0"/>
          </a:p>
        </p:txBody>
      </p:sp>
      <p:sp>
        <p:nvSpPr>
          <p:cNvPr id="9" name="Rectangle 8">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6E35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F7C6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Image result for presentation secondary school mitchelstown">
            <a:hlinkClick r:id="rId2" tgtFrame="&quot;_blank&quot;"/>
            <a:extLst>
              <a:ext uri="{FF2B5EF4-FFF2-40B4-BE49-F238E27FC236}">
                <a16:creationId xmlns:a16="http://schemas.microsoft.com/office/drawing/2014/main" id="{499B455F-AFDC-46EE-8095-25102A934EBD}"/>
              </a:ext>
            </a:extLst>
          </p:cNvPr>
          <p:cNvPicPr/>
          <p:nvPr/>
        </p:nvPicPr>
        <p:blipFill>
          <a:blip r:embed="rId3" cstate="print"/>
          <a:stretch>
            <a:fillRect/>
          </a:stretch>
        </p:blipFill>
        <p:spPr bwMode="auto">
          <a:xfrm>
            <a:off x="9413987" y="2857501"/>
            <a:ext cx="1142998" cy="1142998"/>
          </a:xfrm>
          <a:prstGeom prst="rect">
            <a:avLst/>
          </a:prstGeom>
          <a:noFill/>
        </p:spPr>
      </p:pic>
    </p:spTree>
    <p:extLst>
      <p:ext uri="{BB962C8B-B14F-4D97-AF65-F5344CB8AC3E}">
        <p14:creationId xmlns:p14="http://schemas.microsoft.com/office/powerpoint/2010/main" val="16914419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8508B2-E70F-432F-92D8-284A3D26FB97}"/>
              </a:ext>
            </a:extLst>
          </p:cNvPr>
          <p:cNvSpPr>
            <a:spLocks noGrp="1"/>
          </p:cNvSpPr>
          <p:nvPr>
            <p:ph type="title"/>
          </p:nvPr>
        </p:nvSpPr>
        <p:spPr>
          <a:xfrm>
            <a:off x="1136428" y="627564"/>
            <a:ext cx="7474172" cy="1325563"/>
          </a:xfrm>
        </p:spPr>
        <p:txBody>
          <a:bodyPr>
            <a:normAutofit/>
          </a:bodyPr>
          <a:lstStyle/>
          <a:p>
            <a:r>
              <a:rPr lang="en-IE" b="1" u="sng" dirty="0"/>
              <a:t>Benefits of TY</a:t>
            </a:r>
          </a:p>
        </p:txBody>
      </p:sp>
      <p:sp>
        <p:nvSpPr>
          <p:cNvPr id="3" name="Content Placeholder 2">
            <a:extLst>
              <a:ext uri="{FF2B5EF4-FFF2-40B4-BE49-F238E27FC236}">
                <a16:creationId xmlns:a16="http://schemas.microsoft.com/office/drawing/2014/main" id="{ECBA0D75-3C26-4F3B-B7B2-DA9C739956A2}"/>
              </a:ext>
            </a:extLst>
          </p:cNvPr>
          <p:cNvSpPr>
            <a:spLocks noGrp="1"/>
          </p:cNvSpPr>
          <p:nvPr>
            <p:ph idx="1"/>
          </p:nvPr>
        </p:nvSpPr>
        <p:spPr>
          <a:xfrm>
            <a:off x="1136429" y="2278173"/>
            <a:ext cx="6467867" cy="3450613"/>
          </a:xfrm>
        </p:spPr>
        <p:txBody>
          <a:bodyPr anchor="ctr">
            <a:noAutofit/>
          </a:bodyPr>
          <a:lstStyle/>
          <a:p>
            <a:r>
              <a:rPr lang="en-GB" sz="3200" dirty="0"/>
              <a:t>Time to mature </a:t>
            </a:r>
          </a:p>
          <a:p>
            <a:r>
              <a:rPr lang="en-GB" sz="3200" dirty="0"/>
              <a:t>Develop self-awareness, self respect &amp; self esteem. </a:t>
            </a:r>
          </a:p>
          <a:p>
            <a:r>
              <a:rPr lang="en-GB" sz="3200" dirty="0"/>
              <a:t>T.Y. facilitates skills based learning e.g. oral and interpersonal skills.</a:t>
            </a:r>
          </a:p>
          <a:p>
            <a:r>
              <a:rPr lang="en-GB" sz="3200" dirty="0"/>
              <a:t>Opportunity to sample Senior Cycle subjects to inform subject choice decisions.</a:t>
            </a:r>
            <a:endParaRPr lang="en-IE" sz="3200" dirty="0"/>
          </a:p>
        </p:txBody>
      </p:sp>
      <p:sp>
        <p:nvSpPr>
          <p:cNvPr id="9" name="Rectangle 8">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6E35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F7C6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Image result for presentation secondary school mitchelstown">
            <a:hlinkClick r:id="rId2" tgtFrame="&quot;_blank&quot;"/>
            <a:extLst>
              <a:ext uri="{FF2B5EF4-FFF2-40B4-BE49-F238E27FC236}">
                <a16:creationId xmlns:a16="http://schemas.microsoft.com/office/drawing/2014/main" id="{22E466D1-E36D-41FB-BEAA-2084503A52CE}"/>
              </a:ext>
            </a:extLst>
          </p:cNvPr>
          <p:cNvPicPr/>
          <p:nvPr/>
        </p:nvPicPr>
        <p:blipFill>
          <a:blip r:embed="rId3" cstate="print"/>
          <a:stretch>
            <a:fillRect/>
          </a:stretch>
        </p:blipFill>
        <p:spPr bwMode="auto">
          <a:xfrm>
            <a:off x="9413987" y="2857501"/>
            <a:ext cx="1142998" cy="1142998"/>
          </a:xfrm>
          <a:prstGeom prst="rect">
            <a:avLst/>
          </a:prstGeom>
          <a:noFill/>
        </p:spPr>
      </p:pic>
    </p:spTree>
    <p:extLst>
      <p:ext uri="{BB962C8B-B14F-4D97-AF65-F5344CB8AC3E}">
        <p14:creationId xmlns:p14="http://schemas.microsoft.com/office/powerpoint/2010/main" val="2088237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93D0B-A5DF-4208-95E7-40CAA2ED8CFD}"/>
              </a:ext>
            </a:extLst>
          </p:cNvPr>
          <p:cNvSpPr>
            <a:spLocks noGrp="1"/>
          </p:cNvSpPr>
          <p:nvPr>
            <p:ph type="title"/>
          </p:nvPr>
        </p:nvSpPr>
        <p:spPr>
          <a:xfrm>
            <a:off x="1136428" y="627564"/>
            <a:ext cx="7474172" cy="1325563"/>
          </a:xfrm>
        </p:spPr>
        <p:txBody>
          <a:bodyPr>
            <a:normAutofit/>
          </a:bodyPr>
          <a:lstStyle/>
          <a:p>
            <a:r>
              <a:rPr lang="en-IE" b="1" u="sng" dirty="0"/>
              <a:t>Our TY Programme</a:t>
            </a:r>
          </a:p>
        </p:txBody>
      </p:sp>
      <p:sp>
        <p:nvSpPr>
          <p:cNvPr id="3" name="Content Placeholder 2">
            <a:extLst>
              <a:ext uri="{FF2B5EF4-FFF2-40B4-BE49-F238E27FC236}">
                <a16:creationId xmlns:a16="http://schemas.microsoft.com/office/drawing/2014/main" id="{C2AAB1E5-45E3-46FC-9894-A7F2757CAADA}"/>
              </a:ext>
            </a:extLst>
          </p:cNvPr>
          <p:cNvSpPr>
            <a:spLocks noGrp="1"/>
          </p:cNvSpPr>
          <p:nvPr>
            <p:ph idx="1"/>
          </p:nvPr>
        </p:nvSpPr>
        <p:spPr>
          <a:xfrm>
            <a:off x="1136429" y="1630017"/>
            <a:ext cx="6467867" cy="4098769"/>
          </a:xfrm>
        </p:spPr>
        <p:txBody>
          <a:bodyPr anchor="ctr">
            <a:normAutofit/>
          </a:bodyPr>
          <a:lstStyle/>
          <a:p>
            <a:r>
              <a:rPr lang="en-GB" sz="3200" dirty="0"/>
              <a:t>CORE SUBJECTS.</a:t>
            </a:r>
          </a:p>
          <a:p>
            <a:r>
              <a:rPr lang="en-GB" sz="3200" dirty="0"/>
              <a:t>SUBJECT  SAMPLING.</a:t>
            </a:r>
          </a:p>
          <a:p>
            <a:r>
              <a:rPr lang="en-GB" sz="3200" dirty="0"/>
              <a:t>TY SPECIFIC SUBJECTS</a:t>
            </a:r>
          </a:p>
          <a:p>
            <a:r>
              <a:rPr lang="en-GB" sz="3200" dirty="0"/>
              <a:t>CALENDAR ACTIVITIES ENHANCE &amp; CONTEXTUALISE LEARNING.</a:t>
            </a:r>
            <a:endParaRPr lang="en-IE" sz="3200" dirty="0"/>
          </a:p>
        </p:txBody>
      </p:sp>
      <p:sp>
        <p:nvSpPr>
          <p:cNvPr id="9" name="Rectangle 8">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6E35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F7C6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Image result for presentation secondary school mitchelstown">
            <a:hlinkClick r:id="rId2" tgtFrame="&quot;_blank&quot;"/>
            <a:extLst>
              <a:ext uri="{FF2B5EF4-FFF2-40B4-BE49-F238E27FC236}">
                <a16:creationId xmlns:a16="http://schemas.microsoft.com/office/drawing/2014/main" id="{92B4293D-5310-4F19-AA2A-3D5501448109}"/>
              </a:ext>
            </a:extLst>
          </p:cNvPr>
          <p:cNvPicPr/>
          <p:nvPr/>
        </p:nvPicPr>
        <p:blipFill>
          <a:blip r:embed="rId3" cstate="print"/>
          <a:stretch>
            <a:fillRect/>
          </a:stretch>
        </p:blipFill>
        <p:spPr bwMode="auto">
          <a:xfrm>
            <a:off x="9413987" y="2857501"/>
            <a:ext cx="1142998" cy="1142998"/>
          </a:xfrm>
          <a:prstGeom prst="rect">
            <a:avLst/>
          </a:prstGeom>
          <a:noFill/>
        </p:spPr>
      </p:pic>
    </p:spTree>
    <p:extLst>
      <p:ext uri="{BB962C8B-B14F-4D97-AF65-F5344CB8AC3E}">
        <p14:creationId xmlns:p14="http://schemas.microsoft.com/office/powerpoint/2010/main" val="42038683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5AF781-CAB1-4B39-A669-AC300572A025}"/>
              </a:ext>
            </a:extLst>
          </p:cNvPr>
          <p:cNvSpPr>
            <a:spLocks noGrp="1"/>
          </p:cNvSpPr>
          <p:nvPr>
            <p:ph type="title"/>
          </p:nvPr>
        </p:nvSpPr>
        <p:spPr/>
        <p:txBody>
          <a:bodyPr>
            <a:normAutofit/>
          </a:bodyPr>
          <a:lstStyle/>
          <a:p>
            <a:r>
              <a:rPr lang="en-IE" b="1" u="sng" dirty="0"/>
              <a:t>Core Subjects</a:t>
            </a:r>
          </a:p>
        </p:txBody>
      </p:sp>
      <p:sp>
        <p:nvSpPr>
          <p:cNvPr id="8" name="Content Placeholder 7">
            <a:extLst>
              <a:ext uri="{FF2B5EF4-FFF2-40B4-BE49-F238E27FC236}">
                <a16:creationId xmlns:a16="http://schemas.microsoft.com/office/drawing/2014/main" id="{9C9C528B-108E-4E5D-9C12-8FA35E7A2A6B}"/>
              </a:ext>
            </a:extLst>
          </p:cNvPr>
          <p:cNvSpPr>
            <a:spLocks noGrp="1"/>
          </p:cNvSpPr>
          <p:nvPr>
            <p:ph sz="half" idx="2"/>
          </p:nvPr>
        </p:nvSpPr>
        <p:spPr>
          <a:xfrm>
            <a:off x="1019897" y="2158205"/>
            <a:ext cx="2945297" cy="3684588"/>
          </a:xfrm>
        </p:spPr>
        <p:txBody>
          <a:bodyPr anchor="ctr">
            <a:normAutofit/>
          </a:bodyPr>
          <a:lstStyle/>
          <a:p>
            <a:r>
              <a:rPr lang="en-US" dirty="0"/>
              <a:t>Irish                                            </a:t>
            </a:r>
          </a:p>
          <a:p>
            <a:r>
              <a:rPr lang="en-US" dirty="0"/>
              <a:t>English</a:t>
            </a:r>
          </a:p>
          <a:p>
            <a:r>
              <a:rPr lang="en-US" dirty="0" err="1"/>
              <a:t>Maths</a:t>
            </a:r>
            <a:endParaRPr lang="en-US" dirty="0"/>
          </a:p>
          <a:p>
            <a:r>
              <a:rPr lang="en-US" dirty="0"/>
              <a:t>Business</a:t>
            </a:r>
          </a:p>
          <a:p>
            <a:r>
              <a:rPr lang="en-US" dirty="0"/>
              <a:t>German/French</a:t>
            </a:r>
          </a:p>
          <a:p>
            <a:r>
              <a:rPr lang="en-US" dirty="0"/>
              <a:t>Geography</a:t>
            </a:r>
          </a:p>
        </p:txBody>
      </p:sp>
      <p:sp>
        <p:nvSpPr>
          <p:cNvPr id="6" name="Content Placeholder 5">
            <a:extLst>
              <a:ext uri="{FF2B5EF4-FFF2-40B4-BE49-F238E27FC236}">
                <a16:creationId xmlns:a16="http://schemas.microsoft.com/office/drawing/2014/main" id="{6506BA13-5897-4F48-9F44-33564547F07B}"/>
              </a:ext>
            </a:extLst>
          </p:cNvPr>
          <p:cNvSpPr>
            <a:spLocks noGrp="1"/>
          </p:cNvSpPr>
          <p:nvPr>
            <p:ph sz="quarter" idx="4"/>
          </p:nvPr>
        </p:nvSpPr>
        <p:spPr>
          <a:xfrm>
            <a:off x="6172200" y="2505075"/>
            <a:ext cx="2945296" cy="3684588"/>
          </a:xfrm>
        </p:spPr>
        <p:txBody>
          <a:bodyPr/>
          <a:lstStyle/>
          <a:p>
            <a:r>
              <a:rPr lang="en-US" dirty="0"/>
              <a:t>Music</a:t>
            </a:r>
          </a:p>
          <a:p>
            <a:r>
              <a:rPr lang="en-US" dirty="0"/>
              <a:t>Religion</a:t>
            </a:r>
          </a:p>
          <a:p>
            <a:r>
              <a:rPr lang="en-US" dirty="0"/>
              <a:t>Science</a:t>
            </a:r>
          </a:p>
          <a:p>
            <a:r>
              <a:rPr lang="en-US" dirty="0"/>
              <a:t>History</a:t>
            </a:r>
          </a:p>
          <a:p>
            <a:r>
              <a:rPr lang="en-US" dirty="0"/>
              <a:t>Home Economics</a:t>
            </a:r>
          </a:p>
          <a:p>
            <a:r>
              <a:rPr lang="en-US" dirty="0"/>
              <a:t>PE</a:t>
            </a:r>
          </a:p>
          <a:p>
            <a:endParaRPr lang="en-IE" dirty="0"/>
          </a:p>
        </p:txBody>
      </p:sp>
      <p:pic>
        <p:nvPicPr>
          <p:cNvPr id="4" name="Content Placeholder 3" descr="Image result for presentation secondary school mitchelstown">
            <a:hlinkClick r:id="rId2" tgtFrame="&quot;_blank&quot;"/>
            <a:extLst>
              <a:ext uri="{FF2B5EF4-FFF2-40B4-BE49-F238E27FC236}">
                <a16:creationId xmlns:a16="http://schemas.microsoft.com/office/drawing/2014/main" id="{B6A8BEDA-574B-43D9-94C6-1A5F2C047B67}"/>
              </a:ext>
            </a:extLst>
          </p:cNvPr>
          <p:cNvPicPr>
            <a:picLocks/>
          </p:cNvPicPr>
          <p:nvPr/>
        </p:nvPicPr>
        <p:blipFill>
          <a:blip r:embed="rId3" cstate="print"/>
          <a:stretch>
            <a:fillRect/>
          </a:stretch>
        </p:blipFill>
        <p:spPr bwMode="auto">
          <a:xfrm>
            <a:off x="9547180" y="365125"/>
            <a:ext cx="2073319" cy="2049462"/>
          </a:xfrm>
          <a:prstGeom prst="rect">
            <a:avLst/>
          </a:prstGeom>
          <a:noFill/>
        </p:spPr>
      </p:pic>
    </p:spTree>
    <p:extLst>
      <p:ext uri="{BB962C8B-B14F-4D97-AF65-F5344CB8AC3E}">
        <p14:creationId xmlns:p14="http://schemas.microsoft.com/office/powerpoint/2010/main" val="15067331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DBA694-8711-4A3F-AE4E-92F2285014E8}"/>
              </a:ext>
            </a:extLst>
          </p:cNvPr>
          <p:cNvSpPr>
            <a:spLocks noGrp="1"/>
          </p:cNvSpPr>
          <p:nvPr>
            <p:ph type="title"/>
          </p:nvPr>
        </p:nvSpPr>
        <p:spPr>
          <a:xfrm>
            <a:off x="1136428" y="627564"/>
            <a:ext cx="7474172" cy="1325563"/>
          </a:xfrm>
        </p:spPr>
        <p:txBody>
          <a:bodyPr>
            <a:normAutofit/>
          </a:bodyPr>
          <a:lstStyle/>
          <a:p>
            <a:r>
              <a:rPr lang="en-IE" b="1" u="sng" dirty="0"/>
              <a:t>Subject Sampling</a:t>
            </a:r>
          </a:p>
        </p:txBody>
      </p:sp>
      <p:sp>
        <p:nvSpPr>
          <p:cNvPr id="8" name="Content Placeholder 7">
            <a:extLst>
              <a:ext uri="{FF2B5EF4-FFF2-40B4-BE49-F238E27FC236}">
                <a16:creationId xmlns:a16="http://schemas.microsoft.com/office/drawing/2014/main" id="{85732614-C976-4CDA-B46A-972340A13188}"/>
              </a:ext>
            </a:extLst>
          </p:cNvPr>
          <p:cNvSpPr>
            <a:spLocks noGrp="1"/>
          </p:cNvSpPr>
          <p:nvPr>
            <p:ph idx="1"/>
          </p:nvPr>
        </p:nvSpPr>
        <p:spPr>
          <a:xfrm>
            <a:off x="1136429" y="2278173"/>
            <a:ext cx="6467867" cy="3450613"/>
          </a:xfrm>
        </p:spPr>
        <p:txBody>
          <a:bodyPr anchor="ctr">
            <a:normAutofit/>
          </a:bodyPr>
          <a:lstStyle/>
          <a:p>
            <a:r>
              <a:rPr lang="en-US" sz="3600" dirty="0"/>
              <a:t>Woodwork</a:t>
            </a:r>
          </a:p>
          <a:p>
            <a:r>
              <a:rPr lang="en-US" sz="3600" dirty="0"/>
              <a:t>Chinese</a:t>
            </a:r>
          </a:p>
          <a:p>
            <a:r>
              <a:rPr lang="en-US" sz="3600" dirty="0"/>
              <a:t>Speech &amp; Drama</a:t>
            </a:r>
          </a:p>
          <a:p>
            <a:r>
              <a:rPr lang="en-US" sz="3600" dirty="0"/>
              <a:t>YSI</a:t>
            </a:r>
          </a:p>
          <a:p>
            <a:r>
              <a:rPr lang="en-US" sz="3600" dirty="0"/>
              <a:t>Reach Plus</a:t>
            </a:r>
          </a:p>
        </p:txBody>
      </p:sp>
      <p:sp>
        <p:nvSpPr>
          <p:cNvPr id="11" name="Rectangle 10">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6E35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F7C6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descr="Image result for presentation secondary school mitchelstown">
            <a:hlinkClick r:id="rId2" tgtFrame="&quot;_blank&quot;"/>
            <a:extLst>
              <a:ext uri="{FF2B5EF4-FFF2-40B4-BE49-F238E27FC236}">
                <a16:creationId xmlns:a16="http://schemas.microsoft.com/office/drawing/2014/main" id="{41DDC311-9B82-42E7-ABBA-7D503980ECB0}"/>
              </a:ext>
            </a:extLst>
          </p:cNvPr>
          <p:cNvPicPr>
            <a:picLocks/>
          </p:cNvPicPr>
          <p:nvPr/>
        </p:nvPicPr>
        <p:blipFill>
          <a:blip r:embed="rId3" cstate="print"/>
          <a:stretch>
            <a:fillRect/>
          </a:stretch>
        </p:blipFill>
        <p:spPr bwMode="auto">
          <a:xfrm>
            <a:off x="9413987" y="2857501"/>
            <a:ext cx="1142998" cy="1142998"/>
          </a:xfrm>
          <a:prstGeom prst="rect">
            <a:avLst/>
          </a:prstGeom>
          <a:noFill/>
        </p:spPr>
      </p:pic>
    </p:spTree>
    <p:extLst>
      <p:ext uri="{BB962C8B-B14F-4D97-AF65-F5344CB8AC3E}">
        <p14:creationId xmlns:p14="http://schemas.microsoft.com/office/powerpoint/2010/main" val="15728736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86A55C-7DE9-4B8C-BFC2-C5FB2559B46F}"/>
              </a:ext>
            </a:extLst>
          </p:cNvPr>
          <p:cNvSpPr>
            <a:spLocks noGrp="1"/>
          </p:cNvSpPr>
          <p:nvPr>
            <p:ph type="title"/>
          </p:nvPr>
        </p:nvSpPr>
        <p:spPr>
          <a:xfrm>
            <a:off x="1136428" y="627564"/>
            <a:ext cx="7474172" cy="1325563"/>
          </a:xfrm>
        </p:spPr>
        <p:txBody>
          <a:bodyPr>
            <a:normAutofit/>
          </a:bodyPr>
          <a:lstStyle/>
          <a:p>
            <a:r>
              <a:rPr lang="en-IE" b="1" u="sng" dirty="0"/>
              <a:t>TY Specific Subjects</a:t>
            </a:r>
          </a:p>
        </p:txBody>
      </p:sp>
      <p:sp>
        <p:nvSpPr>
          <p:cNvPr id="8" name="Content Placeholder 7">
            <a:extLst>
              <a:ext uri="{FF2B5EF4-FFF2-40B4-BE49-F238E27FC236}">
                <a16:creationId xmlns:a16="http://schemas.microsoft.com/office/drawing/2014/main" id="{AEC6FB8C-9BEC-4A0F-9D44-8B359C83C8F0}"/>
              </a:ext>
            </a:extLst>
          </p:cNvPr>
          <p:cNvSpPr>
            <a:spLocks noGrp="1"/>
          </p:cNvSpPr>
          <p:nvPr>
            <p:ph idx="1"/>
          </p:nvPr>
        </p:nvSpPr>
        <p:spPr>
          <a:xfrm>
            <a:off x="1136429" y="2278173"/>
            <a:ext cx="6467867" cy="3450613"/>
          </a:xfrm>
        </p:spPr>
        <p:txBody>
          <a:bodyPr anchor="ctr">
            <a:normAutofit lnSpcReduction="10000"/>
          </a:bodyPr>
          <a:lstStyle/>
          <a:p>
            <a:r>
              <a:rPr lang="en-GB" dirty="0"/>
              <a:t>     ECDL</a:t>
            </a:r>
            <a:endParaRPr lang="en-IE" dirty="0"/>
          </a:p>
          <a:p>
            <a:r>
              <a:rPr lang="en-GB" dirty="0"/>
              <a:t>     Sign Language</a:t>
            </a:r>
            <a:endParaRPr lang="en-IE" dirty="0"/>
          </a:p>
          <a:p>
            <a:r>
              <a:rPr lang="en-GB" dirty="0"/>
              <a:t>     Public Speaking</a:t>
            </a:r>
            <a:endParaRPr lang="en-IE" dirty="0"/>
          </a:p>
          <a:p>
            <a:r>
              <a:rPr lang="en-GB" dirty="0"/>
              <a:t>     Driving Campus</a:t>
            </a:r>
            <a:endParaRPr lang="en-IE" dirty="0"/>
          </a:p>
          <a:p>
            <a:r>
              <a:rPr lang="en-GB" dirty="0"/>
              <a:t>     Skills</a:t>
            </a:r>
            <a:endParaRPr lang="en-IE" dirty="0"/>
          </a:p>
          <a:p>
            <a:r>
              <a:rPr lang="en-GB" dirty="0"/>
              <a:t>     Food Safety</a:t>
            </a:r>
            <a:endParaRPr lang="en-IE" dirty="0"/>
          </a:p>
          <a:p>
            <a:r>
              <a:rPr lang="en-GB" dirty="0"/>
              <a:t>     Personal Development</a:t>
            </a:r>
            <a:endParaRPr lang="en-US" sz="2400" dirty="0"/>
          </a:p>
        </p:txBody>
      </p:sp>
      <p:sp>
        <p:nvSpPr>
          <p:cNvPr id="11" name="Rectangle 10">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6E35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F7C6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descr="Image result for presentation secondary school mitchelstown">
            <a:hlinkClick r:id="rId2" tgtFrame="&quot;_blank&quot;"/>
            <a:extLst>
              <a:ext uri="{FF2B5EF4-FFF2-40B4-BE49-F238E27FC236}">
                <a16:creationId xmlns:a16="http://schemas.microsoft.com/office/drawing/2014/main" id="{2ACFB861-83A8-4456-8EAD-A3B8780CCDDA}"/>
              </a:ext>
            </a:extLst>
          </p:cNvPr>
          <p:cNvPicPr>
            <a:picLocks/>
          </p:cNvPicPr>
          <p:nvPr/>
        </p:nvPicPr>
        <p:blipFill>
          <a:blip r:embed="rId3" cstate="print"/>
          <a:stretch>
            <a:fillRect/>
          </a:stretch>
        </p:blipFill>
        <p:spPr bwMode="auto">
          <a:xfrm>
            <a:off x="9413987" y="2857501"/>
            <a:ext cx="1142998" cy="1142998"/>
          </a:xfrm>
          <a:prstGeom prst="rect">
            <a:avLst/>
          </a:prstGeom>
          <a:noFill/>
        </p:spPr>
      </p:pic>
    </p:spTree>
    <p:extLst>
      <p:ext uri="{BB962C8B-B14F-4D97-AF65-F5344CB8AC3E}">
        <p14:creationId xmlns:p14="http://schemas.microsoft.com/office/powerpoint/2010/main" val="10249245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CA953-8C2A-4CFC-8355-1309B72F89C7}"/>
              </a:ext>
            </a:extLst>
          </p:cNvPr>
          <p:cNvSpPr>
            <a:spLocks noGrp="1"/>
          </p:cNvSpPr>
          <p:nvPr>
            <p:ph type="title"/>
          </p:nvPr>
        </p:nvSpPr>
        <p:spPr>
          <a:xfrm>
            <a:off x="1136428" y="627564"/>
            <a:ext cx="7474172" cy="1325563"/>
          </a:xfrm>
        </p:spPr>
        <p:txBody>
          <a:bodyPr>
            <a:normAutofit/>
          </a:bodyPr>
          <a:lstStyle/>
          <a:p>
            <a:r>
              <a:rPr lang="en-IE" b="1" u="sng" dirty="0"/>
              <a:t>Calendar of activities</a:t>
            </a:r>
          </a:p>
        </p:txBody>
      </p:sp>
      <p:sp>
        <p:nvSpPr>
          <p:cNvPr id="3" name="Content Placeholder 2">
            <a:extLst>
              <a:ext uri="{FF2B5EF4-FFF2-40B4-BE49-F238E27FC236}">
                <a16:creationId xmlns:a16="http://schemas.microsoft.com/office/drawing/2014/main" id="{E11A8AB0-27B3-4F14-AFF3-8084695274FC}"/>
              </a:ext>
            </a:extLst>
          </p:cNvPr>
          <p:cNvSpPr>
            <a:spLocks noGrp="1"/>
          </p:cNvSpPr>
          <p:nvPr>
            <p:ph idx="1"/>
          </p:nvPr>
        </p:nvSpPr>
        <p:spPr>
          <a:xfrm>
            <a:off x="1136429" y="2278173"/>
            <a:ext cx="6467867" cy="3450613"/>
          </a:xfrm>
        </p:spPr>
        <p:txBody>
          <a:bodyPr anchor="ctr">
            <a:noAutofit/>
          </a:bodyPr>
          <a:lstStyle/>
          <a:p>
            <a:r>
              <a:rPr lang="en-GB" sz="2400" dirty="0"/>
              <a:t>Our calendar of activities support, extends &amp; enhances the educational experiences of our Transition Year students beyond the classroom. </a:t>
            </a:r>
          </a:p>
          <a:p>
            <a:r>
              <a:rPr lang="en-GB" sz="2400" dirty="0"/>
              <a:t>Students have the opportunity to learn from the advice and knowledge of guest speakers on myriad careers, 3rd level courses, national &amp; international topics &amp; local expertise.</a:t>
            </a:r>
          </a:p>
          <a:p>
            <a:r>
              <a:rPr lang="en-GB" sz="2400" dirty="0"/>
              <a:t>Activities within the classroom also support the creation of projects, presentations, group work assignments &amp; skills development for Senior Cycle studies.</a:t>
            </a:r>
          </a:p>
          <a:p>
            <a:endParaRPr lang="en-IE" sz="2400" dirty="0"/>
          </a:p>
        </p:txBody>
      </p:sp>
      <p:sp>
        <p:nvSpPr>
          <p:cNvPr id="9" name="Rectangle 8">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6E35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F7C6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Image result for presentation secondary school mitchelstown">
            <a:hlinkClick r:id="rId2" tgtFrame="&quot;_blank&quot;"/>
            <a:extLst>
              <a:ext uri="{FF2B5EF4-FFF2-40B4-BE49-F238E27FC236}">
                <a16:creationId xmlns:a16="http://schemas.microsoft.com/office/drawing/2014/main" id="{E94DD2F2-F73D-416A-B30D-D6770D720C3B}"/>
              </a:ext>
            </a:extLst>
          </p:cNvPr>
          <p:cNvPicPr/>
          <p:nvPr/>
        </p:nvPicPr>
        <p:blipFill rotWithShape="1">
          <a:blip r:embed="rId3" cstate="print">
            <a:alphaModFix/>
          </a:blip>
          <a:srcRect r="-8" b="152"/>
          <a:stretch/>
        </p:blipFill>
        <p:spPr bwMode="auto">
          <a:xfrm>
            <a:off x="9030743" y="2474254"/>
            <a:ext cx="1912560" cy="1909489"/>
          </a:xfrm>
          <a:custGeom>
            <a:avLst/>
            <a:gdLst>
              <a:gd name="connsiteX0" fmla="*/ 3028805 w 6057610"/>
              <a:gd name="connsiteY0" fmla="*/ 0 h 6057610"/>
              <a:gd name="connsiteX1" fmla="*/ 6057610 w 6057610"/>
              <a:gd name="connsiteY1" fmla="*/ 3028805 h 6057610"/>
              <a:gd name="connsiteX2" fmla="*/ 3028805 w 6057610"/>
              <a:gd name="connsiteY2" fmla="*/ 6057610 h 6057610"/>
              <a:gd name="connsiteX3" fmla="*/ 0 w 6057610"/>
              <a:gd name="connsiteY3" fmla="*/ 3028805 h 6057610"/>
              <a:gd name="connsiteX4" fmla="*/ 3028805 w 6057610"/>
              <a:gd name="connsiteY4" fmla="*/ 0 h 6057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noFill/>
          <a:effectLst>
            <a:softEdge rad="0"/>
          </a:effectLst>
        </p:spPr>
      </p:pic>
    </p:spTree>
    <p:extLst>
      <p:ext uri="{BB962C8B-B14F-4D97-AF65-F5344CB8AC3E}">
        <p14:creationId xmlns:p14="http://schemas.microsoft.com/office/powerpoint/2010/main" val="14557261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A9F910B4-56BC-4F22-ADC5-325ED9F33056}"/>
              </a:ext>
            </a:extLst>
          </p:cNvPr>
          <p:cNvSpPr>
            <a:spLocks noGrp="1"/>
          </p:cNvSpPr>
          <p:nvPr>
            <p:ph idx="1"/>
          </p:nvPr>
        </p:nvSpPr>
        <p:spPr>
          <a:xfrm>
            <a:off x="1136429" y="618978"/>
            <a:ext cx="8453864" cy="6239022"/>
          </a:xfrm>
        </p:spPr>
        <p:txBody>
          <a:bodyPr anchor="ctr">
            <a:normAutofit fontScale="70000" lnSpcReduction="20000"/>
          </a:bodyPr>
          <a:lstStyle/>
          <a:p>
            <a:r>
              <a:rPr lang="en-US" sz="2400" dirty="0"/>
              <a:t>Bilingual bonding trip to </a:t>
            </a:r>
            <a:r>
              <a:rPr lang="en-US" sz="2400" dirty="0" err="1"/>
              <a:t>Tramore</a:t>
            </a:r>
            <a:r>
              <a:rPr lang="en-US" sz="2400" dirty="0"/>
              <a:t> (Overnight Trip)</a:t>
            </a:r>
          </a:p>
          <a:p>
            <a:r>
              <a:rPr lang="en-US" sz="2400" dirty="0"/>
              <a:t>Poetry Slam Workshop</a:t>
            </a:r>
          </a:p>
          <a:p>
            <a:r>
              <a:rPr lang="en-US" sz="2400" dirty="0"/>
              <a:t>Law Workshop</a:t>
            </a:r>
          </a:p>
          <a:p>
            <a:r>
              <a:rPr lang="en-US" sz="2400" dirty="0"/>
              <a:t>Enterprise Workshop in </a:t>
            </a:r>
            <a:r>
              <a:rPr lang="en-US" sz="2400" dirty="0" err="1"/>
              <a:t>Springford</a:t>
            </a:r>
            <a:r>
              <a:rPr lang="en-US" sz="2400" dirty="0"/>
              <a:t> Hall</a:t>
            </a:r>
          </a:p>
          <a:p>
            <a:r>
              <a:rPr lang="en-US" sz="2400" dirty="0"/>
              <a:t>Mini Company Competition in Mallow</a:t>
            </a:r>
          </a:p>
          <a:p>
            <a:r>
              <a:rPr lang="en-IE" sz="2400" dirty="0"/>
              <a:t>Bernard Casey Comedy &amp; Irish Workshop </a:t>
            </a:r>
          </a:p>
          <a:p>
            <a:r>
              <a:rPr lang="en-IE" sz="2400" dirty="0"/>
              <a:t>BT Young Scientist</a:t>
            </a:r>
          </a:p>
          <a:p>
            <a:r>
              <a:rPr lang="en-IE" sz="2400" dirty="0"/>
              <a:t>Junk </a:t>
            </a:r>
            <a:r>
              <a:rPr lang="en-IE" sz="2400" dirty="0" err="1"/>
              <a:t>Koture</a:t>
            </a:r>
            <a:endParaRPr lang="en-IE" sz="2400" dirty="0"/>
          </a:p>
          <a:p>
            <a:r>
              <a:rPr lang="en-IE" sz="2400" dirty="0"/>
              <a:t>Sign Language</a:t>
            </a:r>
          </a:p>
          <a:p>
            <a:r>
              <a:rPr lang="en-IE" sz="2400" dirty="0"/>
              <a:t>Chinese</a:t>
            </a:r>
          </a:p>
          <a:p>
            <a:r>
              <a:rPr lang="en-IE" sz="2400" dirty="0"/>
              <a:t>Driver theory &amp; Driver Experience</a:t>
            </a:r>
          </a:p>
          <a:p>
            <a:r>
              <a:rPr lang="en-IE" sz="2400" dirty="0"/>
              <a:t>Food Safety </a:t>
            </a:r>
          </a:p>
          <a:p>
            <a:r>
              <a:rPr lang="en-IE" sz="2400" dirty="0"/>
              <a:t>Personal Development</a:t>
            </a:r>
          </a:p>
          <a:p>
            <a:r>
              <a:rPr lang="en-IE" sz="2400" dirty="0"/>
              <a:t>Debating</a:t>
            </a:r>
          </a:p>
          <a:p>
            <a:r>
              <a:rPr lang="en-IE" sz="2400" dirty="0"/>
              <a:t>DCMUN</a:t>
            </a:r>
          </a:p>
          <a:p>
            <a:r>
              <a:rPr lang="en-IE" sz="2400" dirty="0"/>
              <a:t>YSI</a:t>
            </a:r>
          </a:p>
          <a:p>
            <a:r>
              <a:rPr lang="en-IE" sz="2400" dirty="0"/>
              <a:t>Community Engagement Art Project</a:t>
            </a:r>
          </a:p>
          <a:p>
            <a:r>
              <a:rPr lang="en-IE" sz="2400" dirty="0" err="1"/>
              <a:t>Gaisce</a:t>
            </a:r>
            <a:r>
              <a:rPr lang="en-IE" sz="2400" dirty="0"/>
              <a:t> Adventure Journey (Overnight trip)</a:t>
            </a:r>
          </a:p>
          <a:p>
            <a:r>
              <a:rPr lang="en-IE" sz="2400" dirty="0"/>
              <a:t>First Aid</a:t>
            </a:r>
          </a:p>
          <a:p>
            <a:r>
              <a:rPr lang="en-IE" sz="2400" dirty="0"/>
              <a:t>Various Speakers/workshops throughout the year</a:t>
            </a:r>
          </a:p>
          <a:p>
            <a:endParaRPr lang="en-IE" sz="2400" dirty="0"/>
          </a:p>
          <a:p>
            <a:endParaRPr lang="en-US" sz="2400" dirty="0"/>
          </a:p>
        </p:txBody>
      </p:sp>
      <p:sp>
        <p:nvSpPr>
          <p:cNvPr id="11" name="Rectangle 10">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6E35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F7C6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descr="Image result for presentation secondary school mitchelstown">
            <a:hlinkClick r:id="rId2" tgtFrame="&quot;_blank&quot;"/>
            <a:extLst>
              <a:ext uri="{FF2B5EF4-FFF2-40B4-BE49-F238E27FC236}">
                <a16:creationId xmlns:a16="http://schemas.microsoft.com/office/drawing/2014/main" id="{E186CA70-66EC-44EB-B3A5-84EA6EF15E1F}"/>
              </a:ext>
            </a:extLst>
          </p:cNvPr>
          <p:cNvPicPr>
            <a:picLocks/>
          </p:cNvPicPr>
          <p:nvPr/>
        </p:nvPicPr>
        <p:blipFill>
          <a:blip r:embed="rId3" cstate="print"/>
          <a:stretch>
            <a:fillRect/>
          </a:stretch>
        </p:blipFill>
        <p:spPr bwMode="auto">
          <a:xfrm>
            <a:off x="9413987" y="2857501"/>
            <a:ext cx="1142998" cy="1142998"/>
          </a:xfrm>
          <a:prstGeom prst="rect">
            <a:avLst/>
          </a:prstGeom>
          <a:noFill/>
        </p:spPr>
      </p:pic>
    </p:spTree>
    <p:extLst>
      <p:ext uri="{BB962C8B-B14F-4D97-AF65-F5344CB8AC3E}">
        <p14:creationId xmlns:p14="http://schemas.microsoft.com/office/powerpoint/2010/main" val="41784648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2352</TotalTime>
  <Words>1018</Words>
  <Application>Microsoft Office PowerPoint</Application>
  <PresentationFormat>Widescreen</PresentationFormat>
  <Paragraphs>123</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Transition Year</vt:lpstr>
      <vt:lpstr>What is Transition Year</vt:lpstr>
      <vt:lpstr>Benefits of TY</vt:lpstr>
      <vt:lpstr>Our TY Programme</vt:lpstr>
      <vt:lpstr>Core Subjects</vt:lpstr>
      <vt:lpstr>Subject Sampling</vt:lpstr>
      <vt:lpstr>TY Specific Subjects</vt:lpstr>
      <vt:lpstr>Calendar of activities</vt:lpstr>
      <vt:lpstr>PowerPoint Presentation</vt:lpstr>
      <vt:lpstr>PowerPoint Presentation</vt:lpstr>
      <vt:lpstr>PowerPoint Presentation</vt:lpstr>
      <vt:lpstr>Work Experience </vt:lpstr>
      <vt:lpstr>ASSESSMENT &amp; HOMEWORK.  </vt:lpstr>
      <vt:lpstr>TY Portfolio</vt:lpstr>
      <vt:lpstr>TY Credit System </vt:lpstr>
      <vt:lpstr>TY Credit System</vt:lpstr>
      <vt:lpstr>Communication</vt:lpstr>
      <vt:lpstr>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Transition Year</dc:title>
  <dc:creator>Sinead Ryan</dc:creator>
  <cp:lastModifiedBy>Sinead Ryan</cp:lastModifiedBy>
  <cp:revision>21</cp:revision>
  <cp:lastPrinted>2019-09-25T12:37:45Z</cp:lastPrinted>
  <dcterms:created xsi:type="dcterms:W3CDTF">2019-09-19T14:04:46Z</dcterms:created>
  <dcterms:modified xsi:type="dcterms:W3CDTF">2019-09-25T12:37:47Z</dcterms:modified>
</cp:coreProperties>
</file>