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76" r:id="rId5"/>
    <p:sldId id="259" r:id="rId6"/>
    <p:sldId id="261" r:id="rId7"/>
    <p:sldId id="262" r:id="rId8"/>
    <p:sldId id="263" r:id="rId9"/>
    <p:sldId id="264" r:id="rId10"/>
    <p:sldId id="265" r:id="rId11"/>
    <p:sldId id="266" r:id="rId12"/>
    <p:sldId id="267" r:id="rId13"/>
    <p:sldId id="268" r:id="rId14"/>
    <p:sldId id="269" r:id="rId15"/>
    <p:sldId id="270" r:id="rId16"/>
    <p:sldId id="277" r:id="rId17"/>
    <p:sldId id="278"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373" autoAdjust="0"/>
    <p:restoredTop sz="94660"/>
  </p:normalViewPr>
  <p:slideViewPr>
    <p:cSldViewPr snapToGrid="0">
      <p:cViewPr varScale="1">
        <p:scale>
          <a:sx n="60" d="100"/>
          <a:sy n="60" d="100"/>
        </p:scale>
        <p:origin x="72"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098878-057A-44A1-874A-00B5248533C5}"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2640ADCE-F564-4A2E-B991-9AC2A210C6A6}">
      <dgm:prSet/>
      <dgm:spPr/>
      <dgm:t>
        <a:bodyPr/>
        <a:lstStyle/>
        <a:p>
          <a:pPr>
            <a:defRPr cap="all"/>
          </a:pPr>
          <a:r>
            <a:rPr lang="en-US" i="1"/>
            <a:t>“I chose LCA because it seemed like an interesting course to do”</a:t>
          </a:r>
          <a:endParaRPr lang="en-US"/>
        </a:p>
      </dgm:t>
    </dgm:pt>
    <dgm:pt modelId="{6C27AA90-9576-4570-BE8D-7F0F0A37782B}" type="parTrans" cxnId="{C57180B9-F2EE-4AE6-9170-2AE1D0957E4B}">
      <dgm:prSet/>
      <dgm:spPr/>
      <dgm:t>
        <a:bodyPr/>
        <a:lstStyle/>
        <a:p>
          <a:endParaRPr lang="en-US"/>
        </a:p>
      </dgm:t>
    </dgm:pt>
    <dgm:pt modelId="{5F5ECC02-7A25-45A7-A7F8-63FC3013C2BD}" type="sibTrans" cxnId="{C57180B9-F2EE-4AE6-9170-2AE1D0957E4B}">
      <dgm:prSet/>
      <dgm:spPr/>
      <dgm:t>
        <a:bodyPr/>
        <a:lstStyle/>
        <a:p>
          <a:endParaRPr lang="en-US"/>
        </a:p>
      </dgm:t>
    </dgm:pt>
    <dgm:pt modelId="{CD5C5182-88A1-4F70-8CE2-F8DF1B1B7C5B}">
      <dgm:prSet/>
      <dgm:spPr/>
      <dgm:t>
        <a:bodyPr/>
        <a:lstStyle/>
        <a:p>
          <a:pPr>
            <a:defRPr cap="all"/>
          </a:pPr>
          <a:r>
            <a:rPr lang="en-US" i="1"/>
            <a:t>“I liked the idea of doing a variety of different subjects”</a:t>
          </a:r>
          <a:endParaRPr lang="en-US"/>
        </a:p>
      </dgm:t>
    </dgm:pt>
    <dgm:pt modelId="{390EC8A6-E5D3-4C54-8EFC-18D37AA8CF7C}" type="parTrans" cxnId="{971AB095-DE13-4ACE-BAEF-3398B78A0232}">
      <dgm:prSet/>
      <dgm:spPr/>
      <dgm:t>
        <a:bodyPr/>
        <a:lstStyle/>
        <a:p>
          <a:endParaRPr lang="en-US"/>
        </a:p>
      </dgm:t>
    </dgm:pt>
    <dgm:pt modelId="{9B975A0C-BC06-4938-858B-F4047702D913}" type="sibTrans" cxnId="{971AB095-DE13-4ACE-BAEF-3398B78A0232}">
      <dgm:prSet/>
      <dgm:spPr/>
      <dgm:t>
        <a:bodyPr/>
        <a:lstStyle/>
        <a:p>
          <a:endParaRPr lang="en-US"/>
        </a:p>
      </dgm:t>
    </dgm:pt>
    <dgm:pt modelId="{DD8C1431-5361-4504-9F74-3A31A5297BC4}">
      <dgm:prSet/>
      <dgm:spPr/>
      <dgm:t>
        <a:bodyPr/>
        <a:lstStyle/>
        <a:p>
          <a:pPr>
            <a:defRPr cap="all"/>
          </a:pPr>
          <a:r>
            <a:rPr lang="en-US" i="1"/>
            <a:t>“I chose it because it prepares you for adult life”</a:t>
          </a:r>
          <a:endParaRPr lang="en-US"/>
        </a:p>
      </dgm:t>
    </dgm:pt>
    <dgm:pt modelId="{928D6179-8927-45C4-A3C4-383CF166386E}" type="parTrans" cxnId="{84C4643C-9BF0-4D76-81C3-2AB11D863826}">
      <dgm:prSet/>
      <dgm:spPr/>
      <dgm:t>
        <a:bodyPr/>
        <a:lstStyle/>
        <a:p>
          <a:endParaRPr lang="en-US"/>
        </a:p>
      </dgm:t>
    </dgm:pt>
    <dgm:pt modelId="{696D6804-362B-4D2F-B7BE-A14D43314FFA}" type="sibTrans" cxnId="{84C4643C-9BF0-4D76-81C3-2AB11D863826}">
      <dgm:prSet/>
      <dgm:spPr/>
      <dgm:t>
        <a:bodyPr/>
        <a:lstStyle/>
        <a:p>
          <a:endParaRPr lang="en-US"/>
        </a:p>
      </dgm:t>
    </dgm:pt>
    <dgm:pt modelId="{496B5A6D-AF79-41E8-8939-BDE028209E65}">
      <dgm:prSet/>
      <dgm:spPr/>
      <dgm:t>
        <a:bodyPr/>
        <a:lstStyle/>
        <a:p>
          <a:pPr>
            <a:defRPr cap="all"/>
          </a:pPr>
          <a:r>
            <a:rPr lang="en-US" i="1"/>
            <a:t>“It gives you the opportunity to do work experience”</a:t>
          </a:r>
          <a:endParaRPr lang="en-US"/>
        </a:p>
      </dgm:t>
    </dgm:pt>
    <dgm:pt modelId="{E9C8AD4F-1196-4284-B0FA-C4B4028B6822}" type="parTrans" cxnId="{09ACDECA-41A0-40ED-A69E-A63773A6DD28}">
      <dgm:prSet/>
      <dgm:spPr/>
      <dgm:t>
        <a:bodyPr/>
        <a:lstStyle/>
        <a:p>
          <a:endParaRPr lang="en-US"/>
        </a:p>
      </dgm:t>
    </dgm:pt>
    <dgm:pt modelId="{516B88B3-3287-4678-960E-2A40119DF9A2}" type="sibTrans" cxnId="{09ACDECA-41A0-40ED-A69E-A63773A6DD28}">
      <dgm:prSet/>
      <dgm:spPr/>
      <dgm:t>
        <a:bodyPr/>
        <a:lstStyle/>
        <a:p>
          <a:endParaRPr lang="en-US"/>
        </a:p>
      </dgm:t>
    </dgm:pt>
    <dgm:pt modelId="{A4274E19-1E82-497C-A6EE-97197380BBBC}">
      <dgm:prSet/>
      <dgm:spPr/>
      <dgm:t>
        <a:bodyPr/>
        <a:lstStyle/>
        <a:p>
          <a:pPr>
            <a:defRPr cap="all"/>
          </a:pPr>
          <a:r>
            <a:rPr lang="en-US" i="1"/>
            <a:t>“I prefer practical work to theory work”</a:t>
          </a:r>
          <a:endParaRPr lang="en-US"/>
        </a:p>
      </dgm:t>
    </dgm:pt>
    <dgm:pt modelId="{A9806A0A-A24F-40A2-B811-54403E20696D}" type="parTrans" cxnId="{BA9752B4-5BBD-4082-9699-0A2414BC8684}">
      <dgm:prSet/>
      <dgm:spPr/>
      <dgm:t>
        <a:bodyPr/>
        <a:lstStyle/>
        <a:p>
          <a:endParaRPr lang="en-US"/>
        </a:p>
      </dgm:t>
    </dgm:pt>
    <dgm:pt modelId="{7EDB8D2F-65F7-4371-8E7B-85A3FEA99DC5}" type="sibTrans" cxnId="{BA9752B4-5BBD-4082-9699-0A2414BC8684}">
      <dgm:prSet/>
      <dgm:spPr/>
      <dgm:t>
        <a:bodyPr/>
        <a:lstStyle/>
        <a:p>
          <a:endParaRPr lang="en-US"/>
        </a:p>
      </dgm:t>
    </dgm:pt>
    <dgm:pt modelId="{445876C0-EA2A-4B8B-B0ED-5BEF88F6F46F}">
      <dgm:prSet/>
      <dgm:spPr/>
      <dgm:t>
        <a:bodyPr/>
        <a:lstStyle/>
        <a:p>
          <a:pPr>
            <a:defRPr cap="all"/>
          </a:pPr>
          <a:r>
            <a:rPr lang="en-US" i="1"/>
            <a:t>“I prefer project work to exams”</a:t>
          </a:r>
          <a:endParaRPr lang="en-US"/>
        </a:p>
      </dgm:t>
    </dgm:pt>
    <dgm:pt modelId="{B3DAEA87-DD95-4D2A-8DBF-1C4377566474}" type="parTrans" cxnId="{91CED644-74DA-4B8E-9F14-0051D9D0EA33}">
      <dgm:prSet/>
      <dgm:spPr/>
      <dgm:t>
        <a:bodyPr/>
        <a:lstStyle/>
        <a:p>
          <a:endParaRPr lang="en-US"/>
        </a:p>
      </dgm:t>
    </dgm:pt>
    <dgm:pt modelId="{A8BB6D3D-F7D3-406B-85CE-5046A033EFEC}" type="sibTrans" cxnId="{91CED644-74DA-4B8E-9F14-0051D9D0EA33}">
      <dgm:prSet/>
      <dgm:spPr/>
      <dgm:t>
        <a:bodyPr/>
        <a:lstStyle/>
        <a:p>
          <a:endParaRPr lang="en-US"/>
        </a:p>
      </dgm:t>
    </dgm:pt>
    <dgm:pt modelId="{2FFF5330-CB1C-4785-B491-88E5A70966A1}" type="pres">
      <dgm:prSet presAssocID="{62098878-057A-44A1-874A-00B5248533C5}" presName="linear" presStyleCnt="0">
        <dgm:presLayoutVars>
          <dgm:animLvl val="lvl"/>
          <dgm:resizeHandles val="exact"/>
        </dgm:presLayoutVars>
      </dgm:prSet>
      <dgm:spPr/>
    </dgm:pt>
    <dgm:pt modelId="{2D8046A6-13A7-4092-988D-D4D86BBE217E}" type="pres">
      <dgm:prSet presAssocID="{2640ADCE-F564-4A2E-B991-9AC2A210C6A6}" presName="parentText" presStyleLbl="node1" presStyleIdx="0" presStyleCnt="6">
        <dgm:presLayoutVars>
          <dgm:chMax val="0"/>
          <dgm:bulletEnabled val="1"/>
        </dgm:presLayoutVars>
      </dgm:prSet>
      <dgm:spPr/>
    </dgm:pt>
    <dgm:pt modelId="{3E16D56F-0534-436E-A5B0-5B47BDB724AE}" type="pres">
      <dgm:prSet presAssocID="{5F5ECC02-7A25-45A7-A7F8-63FC3013C2BD}" presName="spacer" presStyleCnt="0"/>
      <dgm:spPr/>
    </dgm:pt>
    <dgm:pt modelId="{F2AFD9EC-9878-4531-845D-20FAD880F136}" type="pres">
      <dgm:prSet presAssocID="{CD5C5182-88A1-4F70-8CE2-F8DF1B1B7C5B}" presName="parentText" presStyleLbl="node1" presStyleIdx="1" presStyleCnt="6">
        <dgm:presLayoutVars>
          <dgm:chMax val="0"/>
          <dgm:bulletEnabled val="1"/>
        </dgm:presLayoutVars>
      </dgm:prSet>
      <dgm:spPr/>
    </dgm:pt>
    <dgm:pt modelId="{59A5A104-3FD5-4BDF-B654-0439CEBC54B4}" type="pres">
      <dgm:prSet presAssocID="{9B975A0C-BC06-4938-858B-F4047702D913}" presName="spacer" presStyleCnt="0"/>
      <dgm:spPr/>
    </dgm:pt>
    <dgm:pt modelId="{330F8CAD-8194-4F46-B5FB-AD2984B30D1A}" type="pres">
      <dgm:prSet presAssocID="{DD8C1431-5361-4504-9F74-3A31A5297BC4}" presName="parentText" presStyleLbl="node1" presStyleIdx="2" presStyleCnt="6">
        <dgm:presLayoutVars>
          <dgm:chMax val="0"/>
          <dgm:bulletEnabled val="1"/>
        </dgm:presLayoutVars>
      </dgm:prSet>
      <dgm:spPr/>
    </dgm:pt>
    <dgm:pt modelId="{93E7F884-3268-43A3-888C-BD786F45F0CD}" type="pres">
      <dgm:prSet presAssocID="{696D6804-362B-4D2F-B7BE-A14D43314FFA}" presName="spacer" presStyleCnt="0"/>
      <dgm:spPr/>
    </dgm:pt>
    <dgm:pt modelId="{3D235024-1F4A-411A-AA7D-E2A50F9B0CD4}" type="pres">
      <dgm:prSet presAssocID="{496B5A6D-AF79-41E8-8939-BDE028209E65}" presName="parentText" presStyleLbl="node1" presStyleIdx="3" presStyleCnt="6">
        <dgm:presLayoutVars>
          <dgm:chMax val="0"/>
          <dgm:bulletEnabled val="1"/>
        </dgm:presLayoutVars>
      </dgm:prSet>
      <dgm:spPr/>
    </dgm:pt>
    <dgm:pt modelId="{AEF36C51-2043-4051-BD74-80752FCBFE0F}" type="pres">
      <dgm:prSet presAssocID="{516B88B3-3287-4678-960E-2A40119DF9A2}" presName="spacer" presStyleCnt="0"/>
      <dgm:spPr/>
    </dgm:pt>
    <dgm:pt modelId="{7CE586AF-FDAA-4C2C-A4EA-35D42479928E}" type="pres">
      <dgm:prSet presAssocID="{A4274E19-1E82-497C-A6EE-97197380BBBC}" presName="parentText" presStyleLbl="node1" presStyleIdx="4" presStyleCnt="6">
        <dgm:presLayoutVars>
          <dgm:chMax val="0"/>
          <dgm:bulletEnabled val="1"/>
        </dgm:presLayoutVars>
      </dgm:prSet>
      <dgm:spPr/>
    </dgm:pt>
    <dgm:pt modelId="{C31385BB-4C5C-4ED2-8C68-6108EC2070EE}" type="pres">
      <dgm:prSet presAssocID="{7EDB8D2F-65F7-4371-8E7B-85A3FEA99DC5}" presName="spacer" presStyleCnt="0"/>
      <dgm:spPr/>
    </dgm:pt>
    <dgm:pt modelId="{46758FD5-D3D1-483C-B696-C5BF273FD159}" type="pres">
      <dgm:prSet presAssocID="{445876C0-EA2A-4B8B-B0ED-5BEF88F6F46F}" presName="parentText" presStyleLbl="node1" presStyleIdx="5" presStyleCnt="6">
        <dgm:presLayoutVars>
          <dgm:chMax val="0"/>
          <dgm:bulletEnabled val="1"/>
        </dgm:presLayoutVars>
      </dgm:prSet>
      <dgm:spPr/>
    </dgm:pt>
  </dgm:ptLst>
  <dgm:cxnLst>
    <dgm:cxn modelId="{67C83914-202C-48BB-8D24-32DF9C3EEBAE}" type="presOf" srcId="{DD8C1431-5361-4504-9F74-3A31A5297BC4}" destId="{330F8CAD-8194-4F46-B5FB-AD2984B30D1A}" srcOrd="0" destOrd="0" presId="urn:microsoft.com/office/officeart/2005/8/layout/vList2"/>
    <dgm:cxn modelId="{70880C15-3BBA-43DE-BF28-259A3C07414D}" type="presOf" srcId="{62098878-057A-44A1-874A-00B5248533C5}" destId="{2FFF5330-CB1C-4785-B491-88E5A70966A1}" srcOrd="0" destOrd="0" presId="urn:microsoft.com/office/officeart/2005/8/layout/vList2"/>
    <dgm:cxn modelId="{C4CF6323-CCB1-4490-8AB6-47C852F6FF91}" type="presOf" srcId="{CD5C5182-88A1-4F70-8CE2-F8DF1B1B7C5B}" destId="{F2AFD9EC-9878-4531-845D-20FAD880F136}" srcOrd="0" destOrd="0" presId="urn:microsoft.com/office/officeart/2005/8/layout/vList2"/>
    <dgm:cxn modelId="{A3A37F3A-2EED-4B66-9468-A510410684E3}" type="presOf" srcId="{496B5A6D-AF79-41E8-8939-BDE028209E65}" destId="{3D235024-1F4A-411A-AA7D-E2A50F9B0CD4}" srcOrd="0" destOrd="0" presId="urn:microsoft.com/office/officeart/2005/8/layout/vList2"/>
    <dgm:cxn modelId="{84C4643C-9BF0-4D76-81C3-2AB11D863826}" srcId="{62098878-057A-44A1-874A-00B5248533C5}" destId="{DD8C1431-5361-4504-9F74-3A31A5297BC4}" srcOrd="2" destOrd="0" parTransId="{928D6179-8927-45C4-A3C4-383CF166386E}" sibTransId="{696D6804-362B-4D2F-B7BE-A14D43314FFA}"/>
    <dgm:cxn modelId="{91CED644-74DA-4B8E-9F14-0051D9D0EA33}" srcId="{62098878-057A-44A1-874A-00B5248533C5}" destId="{445876C0-EA2A-4B8B-B0ED-5BEF88F6F46F}" srcOrd="5" destOrd="0" parTransId="{B3DAEA87-DD95-4D2A-8DBF-1C4377566474}" sibTransId="{A8BB6D3D-F7D3-406B-85CE-5046A033EFEC}"/>
    <dgm:cxn modelId="{971AB095-DE13-4ACE-BAEF-3398B78A0232}" srcId="{62098878-057A-44A1-874A-00B5248533C5}" destId="{CD5C5182-88A1-4F70-8CE2-F8DF1B1B7C5B}" srcOrd="1" destOrd="0" parTransId="{390EC8A6-E5D3-4C54-8EFC-18D37AA8CF7C}" sibTransId="{9B975A0C-BC06-4938-858B-F4047702D913}"/>
    <dgm:cxn modelId="{BA9752B4-5BBD-4082-9699-0A2414BC8684}" srcId="{62098878-057A-44A1-874A-00B5248533C5}" destId="{A4274E19-1E82-497C-A6EE-97197380BBBC}" srcOrd="4" destOrd="0" parTransId="{A9806A0A-A24F-40A2-B811-54403E20696D}" sibTransId="{7EDB8D2F-65F7-4371-8E7B-85A3FEA99DC5}"/>
    <dgm:cxn modelId="{3C7EB5B8-9393-41B8-9C02-521270B027B6}" type="presOf" srcId="{A4274E19-1E82-497C-A6EE-97197380BBBC}" destId="{7CE586AF-FDAA-4C2C-A4EA-35D42479928E}" srcOrd="0" destOrd="0" presId="urn:microsoft.com/office/officeart/2005/8/layout/vList2"/>
    <dgm:cxn modelId="{C57180B9-F2EE-4AE6-9170-2AE1D0957E4B}" srcId="{62098878-057A-44A1-874A-00B5248533C5}" destId="{2640ADCE-F564-4A2E-B991-9AC2A210C6A6}" srcOrd="0" destOrd="0" parTransId="{6C27AA90-9576-4570-BE8D-7F0F0A37782B}" sibTransId="{5F5ECC02-7A25-45A7-A7F8-63FC3013C2BD}"/>
    <dgm:cxn modelId="{BE4FB9C3-F388-4502-8FF2-ECE9A4703946}" type="presOf" srcId="{2640ADCE-F564-4A2E-B991-9AC2A210C6A6}" destId="{2D8046A6-13A7-4092-988D-D4D86BBE217E}" srcOrd="0" destOrd="0" presId="urn:microsoft.com/office/officeart/2005/8/layout/vList2"/>
    <dgm:cxn modelId="{09ACDECA-41A0-40ED-A69E-A63773A6DD28}" srcId="{62098878-057A-44A1-874A-00B5248533C5}" destId="{496B5A6D-AF79-41E8-8939-BDE028209E65}" srcOrd="3" destOrd="0" parTransId="{E9C8AD4F-1196-4284-B0FA-C4B4028B6822}" sibTransId="{516B88B3-3287-4678-960E-2A40119DF9A2}"/>
    <dgm:cxn modelId="{BEE25CFA-5A2F-45F7-9DB8-1D0B8DB9E7E2}" type="presOf" srcId="{445876C0-EA2A-4B8B-B0ED-5BEF88F6F46F}" destId="{46758FD5-D3D1-483C-B696-C5BF273FD159}" srcOrd="0" destOrd="0" presId="urn:microsoft.com/office/officeart/2005/8/layout/vList2"/>
    <dgm:cxn modelId="{D6BAEB1D-6C5E-4A95-B80D-1B8347FCE313}" type="presParOf" srcId="{2FFF5330-CB1C-4785-B491-88E5A70966A1}" destId="{2D8046A6-13A7-4092-988D-D4D86BBE217E}" srcOrd="0" destOrd="0" presId="urn:microsoft.com/office/officeart/2005/8/layout/vList2"/>
    <dgm:cxn modelId="{D8EC8E3A-0DD2-478C-B820-D8FAC8CCCFB4}" type="presParOf" srcId="{2FFF5330-CB1C-4785-B491-88E5A70966A1}" destId="{3E16D56F-0534-436E-A5B0-5B47BDB724AE}" srcOrd="1" destOrd="0" presId="urn:microsoft.com/office/officeart/2005/8/layout/vList2"/>
    <dgm:cxn modelId="{0BD8F1F0-62BB-4BCC-ABB2-FF2234AD3819}" type="presParOf" srcId="{2FFF5330-CB1C-4785-B491-88E5A70966A1}" destId="{F2AFD9EC-9878-4531-845D-20FAD880F136}" srcOrd="2" destOrd="0" presId="urn:microsoft.com/office/officeart/2005/8/layout/vList2"/>
    <dgm:cxn modelId="{F438135E-7E94-4DB2-A458-B49E603BAAE6}" type="presParOf" srcId="{2FFF5330-CB1C-4785-B491-88E5A70966A1}" destId="{59A5A104-3FD5-4BDF-B654-0439CEBC54B4}" srcOrd="3" destOrd="0" presId="urn:microsoft.com/office/officeart/2005/8/layout/vList2"/>
    <dgm:cxn modelId="{383C174C-B662-4A92-A8B3-C92AC557FB2D}" type="presParOf" srcId="{2FFF5330-CB1C-4785-B491-88E5A70966A1}" destId="{330F8CAD-8194-4F46-B5FB-AD2984B30D1A}" srcOrd="4" destOrd="0" presId="urn:microsoft.com/office/officeart/2005/8/layout/vList2"/>
    <dgm:cxn modelId="{9B1DCD7D-9164-4E36-B0D5-4B64899D831E}" type="presParOf" srcId="{2FFF5330-CB1C-4785-B491-88E5A70966A1}" destId="{93E7F884-3268-43A3-888C-BD786F45F0CD}" srcOrd="5" destOrd="0" presId="urn:microsoft.com/office/officeart/2005/8/layout/vList2"/>
    <dgm:cxn modelId="{197704F1-04B3-4DF6-BA78-69F25847CDDB}" type="presParOf" srcId="{2FFF5330-CB1C-4785-B491-88E5A70966A1}" destId="{3D235024-1F4A-411A-AA7D-E2A50F9B0CD4}" srcOrd="6" destOrd="0" presId="urn:microsoft.com/office/officeart/2005/8/layout/vList2"/>
    <dgm:cxn modelId="{2C1B242B-AF90-4336-AA7E-2BF93184F307}" type="presParOf" srcId="{2FFF5330-CB1C-4785-B491-88E5A70966A1}" destId="{AEF36C51-2043-4051-BD74-80752FCBFE0F}" srcOrd="7" destOrd="0" presId="urn:microsoft.com/office/officeart/2005/8/layout/vList2"/>
    <dgm:cxn modelId="{840C1EA2-F94C-434B-A3B7-7BE6CDFB34D0}" type="presParOf" srcId="{2FFF5330-CB1C-4785-B491-88E5A70966A1}" destId="{7CE586AF-FDAA-4C2C-A4EA-35D42479928E}" srcOrd="8" destOrd="0" presId="urn:microsoft.com/office/officeart/2005/8/layout/vList2"/>
    <dgm:cxn modelId="{0DFA3CE6-B27D-499C-8B9D-F2050BCDAC16}" type="presParOf" srcId="{2FFF5330-CB1C-4785-B491-88E5A70966A1}" destId="{C31385BB-4C5C-4ED2-8C68-6108EC2070EE}" srcOrd="9" destOrd="0" presId="urn:microsoft.com/office/officeart/2005/8/layout/vList2"/>
    <dgm:cxn modelId="{CF9E4B18-4196-454E-B651-31B2CFD60500}" type="presParOf" srcId="{2FFF5330-CB1C-4785-B491-88E5A70966A1}" destId="{46758FD5-D3D1-483C-B696-C5BF273FD159}"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8046A6-13A7-4092-988D-D4D86BBE217E}">
      <dsp:nvSpPr>
        <dsp:cNvPr id="0" name=""/>
        <dsp:cNvSpPr/>
      </dsp:nvSpPr>
      <dsp:spPr>
        <a:xfrm>
          <a:off x="0" y="32292"/>
          <a:ext cx="6513603" cy="9149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defRPr cap="all"/>
          </a:pPr>
          <a:r>
            <a:rPr lang="en-US" sz="2300" i="1" kern="1200"/>
            <a:t>“I chose LCA because it seemed like an interesting course to do”</a:t>
          </a:r>
          <a:endParaRPr lang="en-US" sz="2300" kern="1200"/>
        </a:p>
      </dsp:txBody>
      <dsp:txXfrm>
        <a:off x="44664" y="76956"/>
        <a:ext cx="6424275" cy="825612"/>
      </dsp:txXfrm>
    </dsp:sp>
    <dsp:sp modelId="{F2AFD9EC-9878-4531-845D-20FAD880F136}">
      <dsp:nvSpPr>
        <dsp:cNvPr id="0" name=""/>
        <dsp:cNvSpPr/>
      </dsp:nvSpPr>
      <dsp:spPr>
        <a:xfrm>
          <a:off x="0" y="1013472"/>
          <a:ext cx="6513603" cy="914940"/>
        </a:xfrm>
        <a:prstGeom prst="round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defRPr cap="all"/>
          </a:pPr>
          <a:r>
            <a:rPr lang="en-US" sz="2300" i="1" kern="1200"/>
            <a:t>“I liked the idea of doing a variety of different subjects”</a:t>
          </a:r>
          <a:endParaRPr lang="en-US" sz="2300" kern="1200"/>
        </a:p>
      </dsp:txBody>
      <dsp:txXfrm>
        <a:off x="44664" y="1058136"/>
        <a:ext cx="6424275" cy="825612"/>
      </dsp:txXfrm>
    </dsp:sp>
    <dsp:sp modelId="{330F8CAD-8194-4F46-B5FB-AD2984B30D1A}">
      <dsp:nvSpPr>
        <dsp:cNvPr id="0" name=""/>
        <dsp:cNvSpPr/>
      </dsp:nvSpPr>
      <dsp:spPr>
        <a:xfrm>
          <a:off x="0" y="1994652"/>
          <a:ext cx="6513603" cy="914940"/>
        </a:xfrm>
        <a:prstGeom prst="round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defRPr cap="all"/>
          </a:pPr>
          <a:r>
            <a:rPr lang="en-US" sz="2300" i="1" kern="1200"/>
            <a:t>“I chose it because it prepares you for adult life”</a:t>
          </a:r>
          <a:endParaRPr lang="en-US" sz="2300" kern="1200"/>
        </a:p>
      </dsp:txBody>
      <dsp:txXfrm>
        <a:off x="44664" y="2039316"/>
        <a:ext cx="6424275" cy="825612"/>
      </dsp:txXfrm>
    </dsp:sp>
    <dsp:sp modelId="{3D235024-1F4A-411A-AA7D-E2A50F9B0CD4}">
      <dsp:nvSpPr>
        <dsp:cNvPr id="0" name=""/>
        <dsp:cNvSpPr/>
      </dsp:nvSpPr>
      <dsp:spPr>
        <a:xfrm>
          <a:off x="0" y="2975833"/>
          <a:ext cx="6513603" cy="914940"/>
        </a:xfrm>
        <a:prstGeom prst="round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defRPr cap="all"/>
          </a:pPr>
          <a:r>
            <a:rPr lang="en-US" sz="2300" i="1" kern="1200"/>
            <a:t>“It gives you the opportunity to do work experience”</a:t>
          </a:r>
          <a:endParaRPr lang="en-US" sz="2300" kern="1200"/>
        </a:p>
      </dsp:txBody>
      <dsp:txXfrm>
        <a:off x="44664" y="3020497"/>
        <a:ext cx="6424275" cy="825612"/>
      </dsp:txXfrm>
    </dsp:sp>
    <dsp:sp modelId="{7CE586AF-FDAA-4C2C-A4EA-35D42479928E}">
      <dsp:nvSpPr>
        <dsp:cNvPr id="0" name=""/>
        <dsp:cNvSpPr/>
      </dsp:nvSpPr>
      <dsp:spPr>
        <a:xfrm>
          <a:off x="0" y="3957013"/>
          <a:ext cx="6513603" cy="914940"/>
        </a:xfrm>
        <a:prstGeom prst="round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defRPr cap="all"/>
          </a:pPr>
          <a:r>
            <a:rPr lang="en-US" sz="2300" i="1" kern="1200"/>
            <a:t>“I prefer practical work to theory work”</a:t>
          </a:r>
          <a:endParaRPr lang="en-US" sz="2300" kern="1200"/>
        </a:p>
      </dsp:txBody>
      <dsp:txXfrm>
        <a:off x="44664" y="4001677"/>
        <a:ext cx="6424275" cy="825612"/>
      </dsp:txXfrm>
    </dsp:sp>
    <dsp:sp modelId="{46758FD5-D3D1-483C-B696-C5BF273FD159}">
      <dsp:nvSpPr>
        <dsp:cNvPr id="0" name=""/>
        <dsp:cNvSpPr/>
      </dsp:nvSpPr>
      <dsp:spPr>
        <a:xfrm>
          <a:off x="0" y="4938193"/>
          <a:ext cx="6513603" cy="9149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defRPr cap="all"/>
          </a:pPr>
          <a:r>
            <a:rPr lang="en-US" sz="2300" i="1" kern="1200"/>
            <a:t>“I prefer project work to exams”</a:t>
          </a:r>
          <a:endParaRPr lang="en-US" sz="2300" kern="1200"/>
        </a:p>
      </dsp:txBody>
      <dsp:txXfrm>
        <a:off x="44664" y="4982857"/>
        <a:ext cx="6424275" cy="8256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7461D-5001-4DCE-9DAE-08ABCB8974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17FB31F3-3856-487A-BD29-762B33CBCD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A5817B65-0890-4313-8F53-F5EA06E4135C}"/>
              </a:ext>
            </a:extLst>
          </p:cNvPr>
          <p:cNvSpPr>
            <a:spLocks noGrp="1"/>
          </p:cNvSpPr>
          <p:nvPr>
            <p:ph type="dt" sz="half" idx="10"/>
          </p:nvPr>
        </p:nvSpPr>
        <p:spPr/>
        <p:txBody>
          <a:bodyPr/>
          <a:lstStyle/>
          <a:p>
            <a:fld id="{DC07410F-8272-4AF3-BDB7-372E40FE5752}" type="datetimeFigureOut">
              <a:rPr lang="en-IE" smtClean="0"/>
              <a:t>08/10/2019</a:t>
            </a:fld>
            <a:endParaRPr lang="en-IE"/>
          </a:p>
        </p:txBody>
      </p:sp>
      <p:sp>
        <p:nvSpPr>
          <p:cNvPr id="5" name="Footer Placeholder 4">
            <a:extLst>
              <a:ext uri="{FF2B5EF4-FFF2-40B4-BE49-F238E27FC236}">
                <a16:creationId xmlns:a16="http://schemas.microsoft.com/office/drawing/2014/main" id="{41EAA06B-01BE-4CBD-9A21-91CC79FB8CF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C7125C3-B3AA-48AE-A89F-14C4C6FD7387}"/>
              </a:ext>
            </a:extLst>
          </p:cNvPr>
          <p:cNvSpPr>
            <a:spLocks noGrp="1"/>
          </p:cNvSpPr>
          <p:nvPr>
            <p:ph type="sldNum" sz="quarter" idx="12"/>
          </p:nvPr>
        </p:nvSpPr>
        <p:spPr/>
        <p:txBody>
          <a:bodyPr/>
          <a:lstStyle/>
          <a:p>
            <a:fld id="{9D451768-14BF-4B5B-A6A8-9369868FAC40}" type="slidenum">
              <a:rPr lang="en-IE" smtClean="0"/>
              <a:t>‹#›</a:t>
            </a:fld>
            <a:endParaRPr lang="en-IE"/>
          </a:p>
        </p:txBody>
      </p:sp>
    </p:spTree>
    <p:extLst>
      <p:ext uri="{BB962C8B-B14F-4D97-AF65-F5344CB8AC3E}">
        <p14:creationId xmlns:p14="http://schemas.microsoft.com/office/powerpoint/2010/main" val="540909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D9055-60E5-4419-918E-66DD55B839ED}"/>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6602800-4CEF-421A-B8AF-99BB6F9869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720917C-23D4-4DFE-AEEA-7ABA70E6D9E1}"/>
              </a:ext>
            </a:extLst>
          </p:cNvPr>
          <p:cNvSpPr>
            <a:spLocks noGrp="1"/>
          </p:cNvSpPr>
          <p:nvPr>
            <p:ph type="dt" sz="half" idx="10"/>
          </p:nvPr>
        </p:nvSpPr>
        <p:spPr/>
        <p:txBody>
          <a:bodyPr/>
          <a:lstStyle/>
          <a:p>
            <a:fld id="{DC07410F-8272-4AF3-BDB7-372E40FE5752}" type="datetimeFigureOut">
              <a:rPr lang="en-IE" smtClean="0"/>
              <a:t>08/10/2019</a:t>
            </a:fld>
            <a:endParaRPr lang="en-IE"/>
          </a:p>
        </p:txBody>
      </p:sp>
      <p:sp>
        <p:nvSpPr>
          <p:cNvPr id="5" name="Footer Placeholder 4">
            <a:extLst>
              <a:ext uri="{FF2B5EF4-FFF2-40B4-BE49-F238E27FC236}">
                <a16:creationId xmlns:a16="http://schemas.microsoft.com/office/drawing/2014/main" id="{223CBF56-52A8-452C-8780-B583C52796E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252FE37-24CA-4C6E-9369-4D9844804DED}"/>
              </a:ext>
            </a:extLst>
          </p:cNvPr>
          <p:cNvSpPr>
            <a:spLocks noGrp="1"/>
          </p:cNvSpPr>
          <p:nvPr>
            <p:ph type="sldNum" sz="quarter" idx="12"/>
          </p:nvPr>
        </p:nvSpPr>
        <p:spPr/>
        <p:txBody>
          <a:bodyPr/>
          <a:lstStyle/>
          <a:p>
            <a:fld id="{9D451768-14BF-4B5B-A6A8-9369868FAC40}" type="slidenum">
              <a:rPr lang="en-IE" smtClean="0"/>
              <a:t>‹#›</a:t>
            </a:fld>
            <a:endParaRPr lang="en-IE"/>
          </a:p>
        </p:txBody>
      </p:sp>
    </p:spTree>
    <p:extLst>
      <p:ext uri="{BB962C8B-B14F-4D97-AF65-F5344CB8AC3E}">
        <p14:creationId xmlns:p14="http://schemas.microsoft.com/office/powerpoint/2010/main" val="2704452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B76010-B539-4A56-953E-C79FB486F50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61291B8-6774-449F-96BE-ACE07A12C7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8170C36-0B01-4AE9-8760-DF289186149B}"/>
              </a:ext>
            </a:extLst>
          </p:cNvPr>
          <p:cNvSpPr>
            <a:spLocks noGrp="1"/>
          </p:cNvSpPr>
          <p:nvPr>
            <p:ph type="dt" sz="half" idx="10"/>
          </p:nvPr>
        </p:nvSpPr>
        <p:spPr/>
        <p:txBody>
          <a:bodyPr/>
          <a:lstStyle/>
          <a:p>
            <a:fld id="{DC07410F-8272-4AF3-BDB7-372E40FE5752}" type="datetimeFigureOut">
              <a:rPr lang="en-IE" smtClean="0"/>
              <a:t>08/10/2019</a:t>
            </a:fld>
            <a:endParaRPr lang="en-IE"/>
          </a:p>
        </p:txBody>
      </p:sp>
      <p:sp>
        <p:nvSpPr>
          <p:cNvPr id="5" name="Footer Placeholder 4">
            <a:extLst>
              <a:ext uri="{FF2B5EF4-FFF2-40B4-BE49-F238E27FC236}">
                <a16:creationId xmlns:a16="http://schemas.microsoft.com/office/drawing/2014/main" id="{76A17354-8EB8-4EF9-8D98-F52F37ADCB1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07AC2EC-C249-46C1-9AAB-8193BA626BA1}"/>
              </a:ext>
            </a:extLst>
          </p:cNvPr>
          <p:cNvSpPr>
            <a:spLocks noGrp="1"/>
          </p:cNvSpPr>
          <p:nvPr>
            <p:ph type="sldNum" sz="quarter" idx="12"/>
          </p:nvPr>
        </p:nvSpPr>
        <p:spPr/>
        <p:txBody>
          <a:bodyPr/>
          <a:lstStyle/>
          <a:p>
            <a:fld id="{9D451768-14BF-4B5B-A6A8-9369868FAC40}" type="slidenum">
              <a:rPr lang="en-IE" smtClean="0"/>
              <a:t>‹#›</a:t>
            </a:fld>
            <a:endParaRPr lang="en-IE"/>
          </a:p>
        </p:txBody>
      </p:sp>
    </p:spTree>
    <p:extLst>
      <p:ext uri="{BB962C8B-B14F-4D97-AF65-F5344CB8AC3E}">
        <p14:creationId xmlns:p14="http://schemas.microsoft.com/office/powerpoint/2010/main" val="3617920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A9945-B2B8-442B-B35C-43C67524A01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478F36A-75B9-470D-91F4-7F78B5523D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F22ECEA-739C-4400-B280-A3FD29E059C2}"/>
              </a:ext>
            </a:extLst>
          </p:cNvPr>
          <p:cNvSpPr>
            <a:spLocks noGrp="1"/>
          </p:cNvSpPr>
          <p:nvPr>
            <p:ph type="dt" sz="half" idx="10"/>
          </p:nvPr>
        </p:nvSpPr>
        <p:spPr/>
        <p:txBody>
          <a:bodyPr/>
          <a:lstStyle/>
          <a:p>
            <a:fld id="{DC07410F-8272-4AF3-BDB7-372E40FE5752}" type="datetimeFigureOut">
              <a:rPr lang="en-IE" smtClean="0"/>
              <a:t>08/10/2019</a:t>
            </a:fld>
            <a:endParaRPr lang="en-IE"/>
          </a:p>
        </p:txBody>
      </p:sp>
      <p:sp>
        <p:nvSpPr>
          <p:cNvPr id="5" name="Footer Placeholder 4">
            <a:extLst>
              <a:ext uri="{FF2B5EF4-FFF2-40B4-BE49-F238E27FC236}">
                <a16:creationId xmlns:a16="http://schemas.microsoft.com/office/drawing/2014/main" id="{D066DD82-5AD8-4CCD-9872-BFF1F4B837E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F8AC091-7751-4775-85CB-4F40824F7D50}"/>
              </a:ext>
            </a:extLst>
          </p:cNvPr>
          <p:cNvSpPr>
            <a:spLocks noGrp="1"/>
          </p:cNvSpPr>
          <p:nvPr>
            <p:ph type="sldNum" sz="quarter" idx="12"/>
          </p:nvPr>
        </p:nvSpPr>
        <p:spPr/>
        <p:txBody>
          <a:bodyPr/>
          <a:lstStyle/>
          <a:p>
            <a:fld id="{9D451768-14BF-4B5B-A6A8-9369868FAC40}" type="slidenum">
              <a:rPr lang="en-IE" smtClean="0"/>
              <a:t>‹#›</a:t>
            </a:fld>
            <a:endParaRPr lang="en-IE"/>
          </a:p>
        </p:txBody>
      </p:sp>
    </p:spTree>
    <p:extLst>
      <p:ext uri="{BB962C8B-B14F-4D97-AF65-F5344CB8AC3E}">
        <p14:creationId xmlns:p14="http://schemas.microsoft.com/office/powerpoint/2010/main" val="2475516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F3AEB-FA74-49CE-B936-791D74718B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0A84CA15-9A0C-4A27-A127-3BBC99101C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2DD12C-AC1C-4859-8A76-8798C4AD0A6E}"/>
              </a:ext>
            </a:extLst>
          </p:cNvPr>
          <p:cNvSpPr>
            <a:spLocks noGrp="1"/>
          </p:cNvSpPr>
          <p:nvPr>
            <p:ph type="dt" sz="half" idx="10"/>
          </p:nvPr>
        </p:nvSpPr>
        <p:spPr/>
        <p:txBody>
          <a:bodyPr/>
          <a:lstStyle/>
          <a:p>
            <a:fld id="{DC07410F-8272-4AF3-BDB7-372E40FE5752}" type="datetimeFigureOut">
              <a:rPr lang="en-IE" smtClean="0"/>
              <a:t>08/10/2019</a:t>
            </a:fld>
            <a:endParaRPr lang="en-IE"/>
          </a:p>
        </p:txBody>
      </p:sp>
      <p:sp>
        <p:nvSpPr>
          <p:cNvPr id="5" name="Footer Placeholder 4">
            <a:extLst>
              <a:ext uri="{FF2B5EF4-FFF2-40B4-BE49-F238E27FC236}">
                <a16:creationId xmlns:a16="http://schemas.microsoft.com/office/drawing/2014/main" id="{52EBE1A9-91A6-4151-9C50-DFCC904E9DB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0C66A33-A231-4A74-9C34-3072299C4BD3}"/>
              </a:ext>
            </a:extLst>
          </p:cNvPr>
          <p:cNvSpPr>
            <a:spLocks noGrp="1"/>
          </p:cNvSpPr>
          <p:nvPr>
            <p:ph type="sldNum" sz="quarter" idx="12"/>
          </p:nvPr>
        </p:nvSpPr>
        <p:spPr/>
        <p:txBody>
          <a:bodyPr/>
          <a:lstStyle/>
          <a:p>
            <a:fld id="{9D451768-14BF-4B5B-A6A8-9369868FAC40}" type="slidenum">
              <a:rPr lang="en-IE" smtClean="0"/>
              <a:t>‹#›</a:t>
            </a:fld>
            <a:endParaRPr lang="en-IE"/>
          </a:p>
        </p:txBody>
      </p:sp>
    </p:spTree>
    <p:extLst>
      <p:ext uri="{BB962C8B-B14F-4D97-AF65-F5344CB8AC3E}">
        <p14:creationId xmlns:p14="http://schemas.microsoft.com/office/powerpoint/2010/main" val="152782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38C8A-28BA-4AB0-ADFB-3136F4C4497B}"/>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02C21B1-23D8-4809-9E8A-12CF573FEC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CF40F232-D7A1-443D-B316-56FE1A3EE5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5D2DE794-24DD-457C-9D45-A23B7FDEE325}"/>
              </a:ext>
            </a:extLst>
          </p:cNvPr>
          <p:cNvSpPr>
            <a:spLocks noGrp="1"/>
          </p:cNvSpPr>
          <p:nvPr>
            <p:ph type="dt" sz="half" idx="10"/>
          </p:nvPr>
        </p:nvSpPr>
        <p:spPr/>
        <p:txBody>
          <a:bodyPr/>
          <a:lstStyle/>
          <a:p>
            <a:fld id="{DC07410F-8272-4AF3-BDB7-372E40FE5752}" type="datetimeFigureOut">
              <a:rPr lang="en-IE" smtClean="0"/>
              <a:t>08/10/2019</a:t>
            </a:fld>
            <a:endParaRPr lang="en-IE"/>
          </a:p>
        </p:txBody>
      </p:sp>
      <p:sp>
        <p:nvSpPr>
          <p:cNvPr id="6" name="Footer Placeholder 5">
            <a:extLst>
              <a:ext uri="{FF2B5EF4-FFF2-40B4-BE49-F238E27FC236}">
                <a16:creationId xmlns:a16="http://schemas.microsoft.com/office/drawing/2014/main" id="{AF6F3A90-8AE9-47F6-A21B-989950AF561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B53D830-3993-4A21-B5D4-909EF58316DB}"/>
              </a:ext>
            </a:extLst>
          </p:cNvPr>
          <p:cNvSpPr>
            <a:spLocks noGrp="1"/>
          </p:cNvSpPr>
          <p:nvPr>
            <p:ph type="sldNum" sz="quarter" idx="12"/>
          </p:nvPr>
        </p:nvSpPr>
        <p:spPr/>
        <p:txBody>
          <a:bodyPr/>
          <a:lstStyle/>
          <a:p>
            <a:fld id="{9D451768-14BF-4B5B-A6A8-9369868FAC40}" type="slidenum">
              <a:rPr lang="en-IE" smtClean="0"/>
              <a:t>‹#›</a:t>
            </a:fld>
            <a:endParaRPr lang="en-IE"/>
          </a:p>
        </p:txBody>
      </p:sp>
    </p:spTree>
    <p:extLst>
      <p:ext uri="{BB962C8B-B14F-4D97-AF65-F5344CB8AC3E}">
        <p14:creationId xmlns:p14="http://schemas.microsoft.com/office/powerpoint/2010/main" val="4122083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CF3E3-74C7-4BFD-927F-A63A5E519784}"/>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BEBE069-E855-4BA4-BB2D-6C6B6DF38A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3A990A-B543-4E17-9CC3-992D23C59A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5672B776-BA34-4A88-B3C3-8598FE3B7F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759701-3F20-4BE8-9097-41AB5E9A0F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3FAD9E45-EA6E-48D1-85F7-0B92D8D65C5C}"/>
              </a:ext>
            </a:extLst>
          </p:cNvPr>
          <p:cNvSpPr>
            <a:spLocks noGrp="1"/>
          </p:cNvSpPr>
          <p:nvPr>
            <p:ph type="dt" sz="half" idx="10"/>
          </p:nvPr>
        </p:nvSpPr>
        <p:spPr/>
        <p:txBody>
          <a:bodyPr/>
          <a:lstStyle/>
          <a:p>
            <a:fld id="{DC07410F-8272-4AF3-BDB7-372E40FE5752}" type="datetimeFigureOut">
              <a:rPr lang="en-IE" smtClean="0"/>
              <a:t>08/10/2019</a:t>
            </a:fld>
            <a:endParaRPr lang="en-IE"/>
          </a:p>
        </p:txBody>
      </p:sp>
      <p:sp>
        <p:nvSpPr>
          <p:cNvPr id="8" name="Footer Placeholder 7">
            <a:extLst>
              <a:ext uri="{FF2B5EF4-FFF2-40B4-BE49-F238E27FC236}">
                <a16:creationId xmlns:a16="http://schemas.microsoft.com/office/drawing/2014/main" id="{67A713E4-3033-4B96-B07F-7312BB3B1113}"/>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70103FD4-FBA3-4301-8B86-4738A0BC9933}"/>
              </a:ext>
            </a:extLst>
          </p:cNvPr>
          <p:cNvSpPr>
            <a:spLocks noGrp="1"/>
          </p:cNvSpPr>
          <p:nvPr>
            <p:ph type="sldNum" sz="quarter" idx="12"/>
          </p:nvPr>
        </p:nvSpPr>
        <p:spPr/>
        <p:txBody>
          <a:bodyPr/>
          <a:lstStyle/>
          <a:p>
            <a:fld id="{9D451768-14BF-4B5B-A6A8-9369868FAC40}" type="slidenum">
              <a:rPr lang="en-IE" smtClean="0"/>
              <a:t>‹#›</a:t>
            </a:fld>
            <a:endParaRPr lang="en-IE"/>
          </a:p>
        </p:txBody>
      </p:sp>
    </p:spTree>
    <p:extLst>
      <p:ext uri="{BB962C8B-B14F-4D97-AF65-F5344CB8AC3E}">
        <p14:creationId xmlns:p14="http://schemas.microsoft.com/office/powerpoint/2010/main" val="1621530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7D93A-9CCE-4998-AC93-A20C76F4556F}"/>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FA7935D1-971C-4454-B961-D4A509A31C35}"/>
              </a:ext>
            </a:extLst>
          </p:cNvPr>
          <p:cNvSpPr>
            <a:spLocks noGrp="1"/>
          </p:cNvSpPr>
          <p:nvPr>
            <p:ph type="dt" sz="half" idx="10"/>
          </p:nvPr>
        </p:nvSpPr>
        <p:spPr/>
        <p:txBody>
          <a:bodyPr/>
          <a:lstStyle/>
          <a:p>
            <a:fld id="{DC07410F-8272-4AF3-BDB7-372E40FE5752}" type="datetimeFigureOut">
              <a:rPr lang="en-IE" smtClean="0"/>
              <a:t>08/10/2019</a:t>
            </a:fld>
            <a:endParaRPr lang="en-IE"/>
          </a:p>
        </p:txBody>
      </p:sp>
      <p:sp>
        <p:nvSpPr>
          <p:cNvPr id="4" name="Footer Placeholder 3">
            <a:extLst>
              <a:ext uri="{FF2B5EF4-FFF2-40B4-BE49-F238E27FC236}">
                <a16:creationId xmlns:a16="http://schemas.microsoft.com/office/drawing/2014/main" id="{D553FE7D-D046-4EB7-A1B2-5C70F9B42ED4}"/>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FECD1B45-FCBE-4B31-9807-B3DDA931711A}"/>
              </a:ext>
            </a:extLst>
          </p:cNvPr>
          <p:cNvSpPr>
            <a:spLocks noGrp="1"/>
          </p:cNvSpPr>
          <p:nvPr>
            <p:ph type="sldNum" sz="quarter" idx="12"/>
          </p:nvPr>
        </p:nvSpPr>
        <p:spPr/>
        <p:txBody>
          <a:bodyPr/>
          <a:lstStyle/>
          <a:p>
            <a:fld id="{9D451768-14BF-4B5B-A6A8-9369868FAC40}" type="slidenum">
              <a:rPr lang="en-IE" smtClean="0"/>
              <a:t>‹#›</a:t>
            </a:fld>
            <a:endParaRPr lang="en-IE"/>
          </a:p>
        </p:txBody>
      </p:sp>
    </p:spTree>
    <p:extLst>
      <p:ext uri="{BB962C8B-B14F-4D97-AF65-F5344CB8AC3E}">
        <p14:creationId xmlns:p14="http://schemas.microsoft.com/office/powerpoint/2010/main" val="3138901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B7E9A-E701-40D0-9A7F-69CAD7651D6D}"/>
              </a:ext>
            </a:extLst>
          </p:cNvPr>
          <p:cNvSpPr>
            <a:spLocks noGrp="1"/>
          </p:cNvSpPr>
          <p:nvPr>
            <p:ph type="dt" sz="half" idx="10"/>
          </p:nvPr>
        </p:nvSpPr>
        <p:spPr/>
        <p:txBody>
          <a:bodyPr/>
          <a:lstStyle/>
          <a:p>
            <a:fld id="{DC07410F-8272-4AF3-BDB7-372E40FE5752}" type="datetimeFigureOut">
              <a:rPr lang="en-IE" smtClean="0"/>
              <a:t>08/10/2019</a:t>
            </a:fld>
            <a:endParaRPr lang="en-IE"/>
          </a:p>
        </p:txBody>
      </p:sp>
      <p:sp>
        <p:nvSpPr>
          <p:cNvPr id="3" name="Footer Placeholder 2">
            <a:extLst>
              <a:ext uri="{FF2B5EF4-FFF2-40B4-BE49-F238E27FC236}">
                <a16:creationId xmlns:a16="http://schemas.microsoft.com/office/drawing/2014/main" id="{522E101F-A5EE-48BC-BB45-E10287C57B45}"/>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7AA30A75-26B3-42AA-A0B7-23AD0FF5B83B}"/>
              </a:ext>
            </a:extLst>
          </p:cNvPr>
          <p:cNvSpPr>
            <a:spLocks noGrp="1"/>
          </p:cNvSpPr>
          <p:nvPr>
            <p:ph type="sldNum" sz="quarter" idx="12"/>
          </p:nvPr>
        </p:nvSpPr>
        <p:spPr/>
        <p:txBody>
          <a:bodyPr/>
          <a:lstStyle/>
          <a:p>
            <a:fld id="{9D451768-14BF-4B5B-A6A8-9369868FAC40}" type="slidenum">
              <a:rPr lang="en-IE" smtClean="0"/>
              <a:t>‹#›</a:t>
            </a:fld>
            <a:endParaRPr lang="en-IE"/>
          </a:p>
        </p:txBody>
      </p:sp>
    </p:spTree>
    <p:extLst>
      <p:ext uri="{BB962C8B-B14F-4D97-AF65-F5344CB8AC3E}">
        <p14:creationId xmlns:p14="http://schemas.microsoft.com/office/powerpoint/2010/main" val="3352818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9D7B4-BA7C-48A5-BB74-481C82B322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C2025869-1329-43BF-9433-FD940A42CA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1FB06581-AB6F-47FF-953D-49AE7ACF63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151B3A-48C6-47B9-96E7-0F38238B28FF}"/>
              </a:ext>
            </a:extLst>
          </p:cNvPr>
          <p:cNvSpPr>
            <a:spLocks noGrp="1"/>
          </p:cNvSpPr>
          <p:nvPr>
            <p:ph type="dt" sz="half" idx="10"/>
          </p:nvPr>
        </p:nvSpPr>
        <p:spPr/>
        <p:txBody>
          <a:bodyPr/>
          <a:lstStyle/>
          <a:p>
            <a:fld id="{DC07410F-8272-4AF3-BDB7-372E40FE5752}" type="datetimeFigureOut">
              <a:rPr lang="en-IE" smtClean="0"/>
              <a:t>08/10/2019</a:t>
            </a:fld>
            <a:endParaRPr lang="en-IE"/>
          </a:p>
        </p:txBody>
      </p:sp>
      <p:sp>
        <p:nvSpPr>
          <p:cNvPr id="6" name="Footer Placeholder 5">
            <a:extLst>
              <a:ext uri="{FF2B5EF4-FFF2-40B4-BE49-F238E27FC236}">
                <a16:creationId xmlns:a16="http://schemas.microsoft.com/office/drawing/2014/main" id="{42AC1C35-82DB-4790-8D21-D7FDB687329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9FF4A73-CB31-43E2-8C28-26408C4F8099}"/>
              </a:ext>
            </a:extLst>
          </p:cNvPr>
          <p:cNvSpPr>
            <a:spLocks noGrp="1"/>
          </p:cNvSpPr>
          <p:nvPr>
            <p:ph type="sldNum" sz="quarter" idx="12"/>
          </p:nvPr>
        </p:nvSpPr>
        <p:spPr/>
        <p:txBody>
          <a:bodyPr/>
          <a:lstStyle/>
          <a:p>
            <a:fld id="{9D451768-14BF-4B5B-A6A8-9369868FAC40}" type="slidenum">
              <a:rPr lang="en-IE" smtClean="0"/>
              <a:t>‹#›</a:t>
            </a:fld>
            <a:endParaRPr lang="en-IE"/>
          </a:p>
        </p:txBody>
      </p:sp>
    </p:spTree>
    <p:extLst>
      <p:ext uri="{BB962C8B-B14F-4D97-AF65-F5344CB8AC3E}">
        <p14:creationId xmlns:p14="http://schemas.microsoft.com/office/powerpoint/2010/main" val="2175376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2383D-B6CE-4110-ADA3-7425ABE332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89FE46E2-3585-4685-9369-F3DADA39B1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60602AC5-E53B-457E-9E86-E3D9010DA9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12BF44-0D38-4814-8B43-A14DE6692A32}"/>
              </a:ext>
            </a:extLst>
          </p:cNvPr>
          <p:cNvSpPr>
            <a:spLocks noGrp="1"/>
          </p:cNvSpPr>
          <p:nvPr>
            <p:ph type="dt" sz="half" idx="10"/>
          </p:nvPr>
        </p:nvSpPr>
        <p:spPr/>
        <p:txBody>
          <a:bodyPr/>
          <a:lstStyle/>
          <a:p>
            <a:fld id="{DC07410F-8272-4AF3-BDB7-372E40FE5752}" type="datetimeFigureOut">
              <a:rPr lang="en-IE" smtClean="0"/>
              <a:t>08/10/2019</a:t>
            </a:fld>
            <a:endParaRPr lang="en-IE"/>
          </a:p>
        </p:txBody>
      </p:sp>
      <p:sp>
        <p:nvSpPr>
          <p:cNvPr id="6" name="Footer Placeholder 5">
            <a:extLst>
              <a:ext uri="{FF2B5EF4-FFF2-40B4-BE49-F238E27FC236}">
                <a16:creationId xmlns:a16="http://schemas.microsoft.com/office/drawing/2014/main" id="{BDC88605-EE05-4471-BA2D-03E196F24CA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DD3647F-FDAC-449E-9889-9A74CD85052E}"/>
              </a:ext>
            </a:extLst>
          </p:cNvPr>
          <p:cNvSpPr>
            <a:spLocks noGrp="1"/>
          </p:cNvSpPr>
          <p:nvPr>
            <p:ph type="sldNum" sz="quarter" idx="12"/>
          </p:nvPr>
        </p:nvSpPr>
        <p:spPr/>
        <p:txBody>
          <a:bodyPr/>
          <a:lstStyle/>
          <a:p>
            <a:fld id="{9D451768-14BF-4B5B-A6A8-9369868FAC40}" type="slidenum">
              <a:rPr lang="en-IE" smtClean="0"/>
              <a:t>‹#›</a:t>
            </a:fld>
            <a:endParaRPr lang="en-IE"/>
          </a:p>
        </p:txBody>
      </p:sp>
    </p:spTree>
    <p:extLst>
      <p:ext uri="{BB962C8B-B14F-4D97-AF65-F5344CB8AC3E}">
        <p14:creationId xmlns:p14="http://schemas.microsoft.com/office/powerpoint/2010/main" val="236258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286845-05B7-49DE-A123-C5562D9C12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05FC97D-629C-4F97-85B0-1950D34320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D40EE0D-BE15-481D-BAAA-86DBF0B333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07410F-8272-4AF3-BDB7-372E40FE5752}" type="datetimeFigureOut">
              <a:rPr lang="en-IE" smtClean="0"/>
              <a:t>08/10/2019</a:t>
            </a:fld>
            <a:endParaRPr lang="en-IE"/>
          </a:p>
        </p:txBody>
      </p:sp>
      <p:sp>
        <p:nvSpPr>
          <p:cNvPr id="5" name="Footer Placeholder 4">
            <a:extLst>
              <a:ext uri="{FF2B5EF4-FFF2-40B4-BE49-F238E27FC236}">
                <a16:creationId xmlns:a16="http://schemas.microsoft.com/office/drawing/2014/main" id="{188C207F-7DF5-4A14-9C1D-9B7636139D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085FE206-2DD7-4850-88CA-5A1579FF2B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51768-14BF-4B5B-A6A8-9369868FAC40}" type="slidenum">
              <a:rPr lang="en-IE" smtClean="0"/>
              <a:t>‹#›</a:t>
            </a:fld>
            <a:endParaRPr lang="en-IE"/>
          </a:p>
        </p:txBody>
      </p:sp>
    </p:spTree>
    <p:extLst>
      <p:ext uri="{BB962C8B-B14F-4D97-AF65-F5344CB8AC3E}">
        <p14:creationId xmlns:p14="http://schemas.microsoft.com/office/powerpoint/2010/main" val="2885197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ie/imgres?imgurl=https%3A%2F%2Fpbs.twimg.com%2Fprofile_images%2F832885775243018240%2FuqenXaq1_400x400.jpg&amp;imgrefurl=https%3A%2F%2Ftwitter.com%2Fpresmitchelstwn&amp;docid=kdXmBCywmaXDxM&amp;tbnid=3bgPK-ClcsBB9M%3A&amp;vet=10ahUKEwjPsbLewYzlAhVTMn0KHRITBO0QMwhCKAAwAA..i&amp;w=400&amp;h=400&amp;bih=655&amp;biw=1366&amp;q=presentation%20mitchelstown&amp;ved=0ahUKEwjPsbLewYzlAhVTMn0KHRITBO0QMwhCKAAwAA&amp;iact=mrc&amp;uact=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58DB296E-85AE-408B-AC76-0FEE8B9BCB24}"/>
              </a:ext>
            </a:extLst>
          </p:cNvPr>
          <p:cNvSpPr>
            <a:spLocks noGrp="1"/>
          </p:cNvSpPr>
          <p:nvPr>
            <p:ph type="subTitle" idx="1"/>
          </p:nvPr>
        </p:nvSpPr>
        <p:spPr>
          <a:xfrm>
            <a:off x="6586186" y="3428999"/>
            <a:ext cx="4805691" cy="838831"/>
          </a:xfrm>
        </p:spPr>
        <p:txBody>
          <a:bodyPr anchor="b">
            <a:noAutofit/>
          </a:bodyPr>
          <a:lstStyle/>
          <a:p>
            <a:r>
              <a:rPr lang="en-IE" sz="8000" dirty="0">
                <a:solidFill>
                  <a:srgbClr val="000000"/>
                </a:solidFill>
              </a:rPr>
              <a:t>Leaving Cert Applied</a:t>
            </a:r>
          </a:p>
        </p:txBody>
      </p:sp>
      <p:sp>
        <p:nvSpPr>
          <p:cNvPr id="13"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5" descr="Image result for presentation mitchelstown">
            <a:hlinkClick r:id="rId3"/>
            <a:extLst>
              <a:ext uri="{FF2B5EF4-FFF2-40B4-BE49-F238E27FC236}">
                <a16:creationId xmlns:a16="http://schemas.microsoft.com/office/drawing/2014/main" id="{352150CF-C28A-4795-99D3-AA925D742B0E}"/>
              </a:ext>
            </a:extLst>
          </p:cNvPr>
          <p:cNvPicPr>
            <a:picLocks noChangeAspect="1" noChangeArrowheads="1"/>
          </p:cNvPicPr>
          <p:nvPr/>
        </p:nvPicPr>
        <p:blipFill rotWithShape="1">
          <a:blip r:embed="rId4">
            <a:alphaModFix/>
            <a:extLst>
              <a:ext uri="{28A0092B-C50C-407E-A947-70E740481C1C}">
                <a14:useLocalDpi xmlns:a14="http://schemas.microsoft.com/office/drawing/2010/main" val="0"/>
              </a:ext>
            </a:extLst>
          </a:blip>
          <a:srcRect l="7183" r="5918" b="1"/>
          <a:stretch/>
        </p:blipFill>
        <p:spPr bwMode="auto">
          <a:xfrm>
            <a:off x="1" y="770037"/>
            <a:ext cx="5298683" cy="6097438"/>
          </a:xfrm>
          <a:custGeom>
            <a:avLst/>
            <a:gdLst>
              <a:gd name="connsiteX0" fmla="*/ 2178155 w 5298683"/>
              <a:gd name="connsiteY0" fmla="*/ 0 h 6097438"/>
              <a:gd name="connsiteX1" fmla="*/ 5298683 w 5298683"/>
              <a:gd name="connsiteY1" fmla="*/ 3120527 h 6097438"/>
              <a:gd name="connsiteX2" fmla="*/ 3392805 w 5298683"/>
              <a:gd name="connsiteY2" fmla="*/ 5995828 h 6097438"/>
              <a:gd name="connsiteX3" fmla="*/ 3115184 w 5298683"/>
              <a:gd name="connsiteY3" fmla="*/ 6097438 h 6097438"/>
              <a:gd name="connsiteX4" fmla="*/ 1241127 w 5298683"/>
              <a:gd name="connsiteY4" fmla="*/ 6097438 h 6097438"/>
              <a:gd name="connsiteX5" fmla="*/ 963506 w 5298683"/>
              <a:gd name="connsiteY5" fmla="*/ 5995828 h 6097438"/>
              <a:gd name="connsiteX6" fmla="*/ 193210 w 5298683"/>
              <a:gd name="connsiteY6" fmla="*/ 5528477 h 6097438"/>
              <a:gd name="connsiteX7" fmla="*/ 0 w 5298683"/>
              <a:gd name="connsiteY7" fmla="*/ 5352876 h 6097438"/>
              <a:gd name="connsiteX8" fmla="*/ 0 w 5298683"/>
              <a:gd name="connsiteY8" fmla="*/ 888178 h 6097438"/>
              <a:gd name="connsiteX9" fmla="*/ 193210 w 5298683"/>
              <a:gd name="connsiteY9" fmla="*/ 712577 h 6097438"/>
              <a:gd name="connsiteX10" fmla="*/ 2178155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9849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E773A6F-D367-4DFB-BE58-F997DAB9B8C5}"/>
              </a:ext>
            </a:extLst>
          </p:cNvPr>
          <p:cNvSpPr>
            <a:spLocks noGrp="1"/>
          </p:cNvSpPr>
          <p:nvPr>
            <p:ph type="title"/>
          </p:nvPr>
        </p:nvSpPr>
        <p:spPr>
          <a:xfrm>
            <a:off x="1286932" y="1204109"/>
            <a:ext cx="10023398" cy="857894"/>
          </a:xfrm>
        </p:spPr>
        <p:txBody>
          <a:bodyPr>
            <a:normAutofit/>
          </a:bodyPr>
          <a:lstStyle/>
          <a:p>
            <a:r>
              <a:rPr lang="en-US" sz="4000" b="1">
                <a:solidFill>
                  <a:srgbClr val="FFFFFF"/>
                </a:solidFill>
              </a:rPr>
              <a:t>The LCA is awarded at three levels</a:t>
            </a:r>
            <a:endParaRPr lang="en-IE" sz="4000">
              <a:solidFill>
                <a:srgbClr val="FFFFFF"/>
              </a:solidFill>
            </a:endParaRPr>
          </a:p>
        </p:txBody>
      </p:sp>
      <p:graphicFrame>
        <p:nvGraphicFramePr>
          <p:cNvPr id="4" name="Content Placeholder 3">
            <a:extLst>
              <a:ext uri="{FF2B5EF4-FFF2-40B4-BE49-F238E27FC236}">
                <a16:creationId xmlns:a16="http://schemas.microsoft.com/office/drawing/2014/main" id="{88CF81B0-15E6-4DC4-AF8F-396EFDC41C58}"/>
              </a:ext>
            </a:extLst>
          </p:cNvPr>
          <p:cNvGraphicFramePr>
            <a:graphicFrameLocks noGrp="1"/>
          </p:cNvGraphicFramePr>
          <p:nvPr>
            <p:ph idx="1"/>
            <p:extLst>
              <p:ext uri="{D42A27DB-BD31-4B8C-83A1-F6EECF244321}">
                <p14:modId xmlns:p14="http://schemas.microsoft.com/office/powerpoint/2010/main" val="3380242427"/>
              </p:ext>
            </p:extLst>
          </p:nvPr>
        </p:nvGraphicFramePr>
        <p:xfrm>
          <a:off x="1691759" y="3061500"/>
          <a:ext cx="9257747" cy="2620953"/>
        </p:xfrm>
        <a:graphic>
          <a:graphicData uri="http://schemas.openxmlformats.org/drawingml/2006/table">
            <a:tbl>
              <a:tblPr firstRow="1" firstCol="1" bandRow="1">
                <a:tableStyleId>{5C22544A-7EE6-4342-B048-85BDC9FD1C3A}</a:tableStyleId>
              </a:tblPr>
              <a:tblGrid>
                <a:gridCol w="3358039">
                  <a:extLst>
                    <a:ext uri="{9D8B030D-6E8A-4147-A177-3AD203B41FA5}">
                      <a16:colId xmlns:a16="http://schemas.microsoft.com/office/drawing/2014/main" val="40209013"/>
                    </a:ext>
                  </a:extLst>
                </a:gridCol>
                <a:gridCol w="3554494">
                  <a:extLst>
                    <a:ext uri="{9D8B030D-6E8A-4147-A177-3AD203B41FA5}">
                      <a16:colId xmlns:a16="http://schemas.microsoft.com/office/drawing/2014/main" val="3446502726"/>
                    </a:ext>
                  </a:extLst>
                </a:gridCol>
                <a:gridCol w="2345214">
                  <a:extLst>
                    <a:ext uri="{9D8B030D-6E8A-4147-A177-3AD203B41FA5}">
                      <a16:colId xmlns:a16="http://schemas.microsoft.com/office/drawing/2014/main" val="3714289702"/>
                    </a:ext>
                  </a:extLst>
                </a:gridCol>
              </a:tblGrid>
              <a:tr h="873651">
                <a:tc>
                  <a:txBody>
                    <a:bodyPr/>
                    <a:lstStyle/>
                    <a:p>
                      <a:pPr>
                        <a:lnSpc>
                          <a:spcPct val="107000"/>
                        </a:lnSpc>
                        <a:spcAft>
                          <a:spcPts val="750"/>
                        </a:spcAft>
                      </a:pPr>
                      <a:r>
                        <a:rPr lang="en-IE" sz="3300">
                          <a:effectLst/>
                        </a:rPr>
                        <a:t>PASS</a:t>
                      </a:r>
                      <a:endParaRPr lang="en-IE" sz="3000">
                        <a:effectLst/>
                        <a:latin typeface="Calibri" panose="020F0502020204030204" pitchFamily="34" charset="0"/>
                        <a:ea typeface="Calibri" panose="020F0502020204030204" pitchFamily="34" charset="0"/>
                        <a:cs typeface="Times New Roman" panose="02020603050405020304" pitchFamily="18" charset="0"/>
                      </a:endParaRPr>
                    </a:p>
                  </a:txBody>
                  <a:tcPr marL="130969" marR="261938" marT="130969" marB="130969"/>
                </a:tc>
                <a:tc>
                  <a:txBody>
                    <a:bodyPr/>
                    <a:lstStyle/>
                    <a:p>
                      <a:pPr>
                        <a:lnSpc>
                          <a:spcPct val="107000"/>
                        </a:lnSpc>
                        <a:spcAft>
                          <a:spcPts val="750"/>
                        </a:spcAft>
                      </a:pPr>
                      <a:r>
                        <a:rPr lang="en-IE" sz="3300">
                          <a:effectLst/>
                        </a:rPr>
                        <a:t>120-139 credits</a:t>
                      </a:r>
                      <a:endParaRPr lang="en-IE" sz="3000">
                        <a:effectLst/>
                        <a:latin typeface="Calibri" panose="020F0502020204030204" pitchFamily="34" charset="0"/>
                        <a:ea typeface="Calibri" panose="020F0502020204030204" pitchFamily="34" charset="0"/>
                        <a:cs typeface="Times New Roman" panose="02020603050405020304" pitchFamily="18" charset="0"/>
                      </a:endParaRPr>
                    </a:p>
                  </a:txBody>
                  <a:tcPr marL="130969" marR="261938" marT="130969" marB="130969"/>
                </a:tc>
                <a:tc>
                  <a:txBody>
                    <a:bodyPr/>
                    <a:lstStyle/>
                    <a:p>
                      <a:pPr>
                        <a:lnSpc>
                          <a:spcPct val="107000"/>
                        </a:lnSpc>
                        <a:spcAft>
                          <a:spcPts val="750"/>
                        </a:spcAft>
                      </a:pPr>
                      <a:r>
                        <a:rPr lang="en-IE" sz="3300">
                          <a:effectLst/>
                        </a:rPr>
                        <a:t>60-69%</a:t>
                      </a:r>
                      <a:endParaRPr lang="en-IE" sz="3000">
                        <a:effectLst/>
                        <a:latin typeface="Calibri" panose="020F0502020204030204" pitchFamily="34" charset="0"/>
                        <a:ea typeface="Calibri" panose="020F0502020204030204" pitchFamily="34" charset="0"/>
                        <a:cs typeface="Times New Roman" panose="02020603050405020304" pitchFamily="18" charset="0"/>
                      </a:endParaRPr>
                    </a:p>
                  </a:txBody>
                  <a:tcPr marL="130969" marR="261938" marT="130969" marB="130969"/>
                </a:tc>
                <a:extLst>
                  <a:ext uri="{0D108BD9-81ED-4DB2-BD59-A6C34878D82A}">
                    <a16:rowId xmlns:a16="http://schemas.microsoft.com/office/drawing/2014/main" val="2391674365"/>
                  </a:ext>
                </a:extLst>
              </a:tr>
              <a:tr h="873651">
                <a:tc>
                  <a:txBody>
                    <a:bodyPr/>
                    <a:lstStyle/>
                    <a:p>
                      <a:pPr>
                        <a:lnSpc>
                          <a:spcPct val="107000"/>
                        </a:lnSpc>
                        <a:spcAft>
                          <a:spcPts val="750"/>
                        </a:spcAft>
                      </a:pPr>
                      <a:r>
                        <a:rPr lang="en-IE" sz="3300">
                          <a:effectLst/>
                        </a:rPr>
                        <a:t>MERIT</a:t>
                      </a:r>
                      <a:endParaRPr lang="en-IE" sz="3000">
                        <a:effectLst/>
                        <a:latin typeface="Calibri" panose="020F0502020204030204" pitchFamily="34" charset="0"/>
                        <a:ea typeface="Calibri" panose="020F0502020204030204" pitchFamily="34" charset="0"/>
                        <a:cs typeface="Times New Roman" panose="02020603050405020304" pitchFamily="18" charset="0"/>
                      </a:endParaRPr>
                    </a:p>
                  </a:txBody>
                  <a:tcPr marL="130969" marR="261938" marT="130969" marB="130969"/>
                </a:tc>
                <a:tc>
                  <a:txBody>
                    <a:bodyPr/>
                    <a:lstStyle/>
                    <a:p>
                      <a:pPr>
                        <a:lnSpc>
                          <a:spcPct val="107000"/>
                        </a:lnSpc>
                        <a:spcAft>
                          <a:spcPts val="750"/>
                        </a:spcAft>
                      </a:pPr>
                      <a:r>
                        <a:rPr lang="en-IE" sz="3300">
                          <a:effectLst/>
                        </a:rPr>
                        <a:t>140-169 credits</a:t>
                      </a:r>
                      <a:endParaRPr lang="en-IE" sz="3000">
                        <a:effectLst/>
                        <a:latin typeface="Calibri" panose="020F0502020204030204" pitchFamily="34" charset="0"/>
                        <a:ea typeface="Calibri" panose="020F0502020204030204" pitchFamily="34" charset="0"/>
                        <a:cs typeface="Times New Roman" panose="02020603050405020304" pitchFamily="18" charset="0"/>
                      </a:endParaRPr>
                    </a:p>
                  </a:txBody>
                  <a:tcPr marL="130969" marR="261938" marT="130969" marB="130969"/>
                </a:tc>
                <a:tc>
                  <a:txBody>
                    <a:bodyPr/>
                    <a:lstStyle/>
                    <a:p>
                      <a:pPr>
                        <a:lnSpc>
                          <a:spcPct val="107000"/>
                        </a:lnSpc>
                        <a:spcAft>
                          <a:spcPts val="750"/>
                        </a:spcAft>
                      </a:pPr>
                      <a:r>
                        <a:rPr lang="en-IE" sz="3300">
                          <a:effectLst/>
                        </a:rPr>
                        <a:t>70-84%</a:t>
                      </a:r>
                      <a:endParaRPr lang="en-IE" sz="3000">
                        <a:effectLst/>
                        <a:latin typeface="Calibri" panose="020F0502020204030204" pitchFamily="34" charset="0"/>
                        <a:ea typeface="Calibri" panose="020F0502020204030204" pitchFamily="34" charset="0"/>
                        <a:cs typeface="Times New Roman" panose="02020603050405020304" pitchFamily="18" charset="0"/>
                      </a:endParaRPr>
                    </a:p>
                  </a:txBody>
                  <a:tcPr marL="130969" marR="261938" marT="130969" marB="130969"/>
                </a:tc>
                <a:extLst>
                  <a:ext uri="{0D108BD9-81ED-4DB2-BD59-A6C34878D82A}">
                    <a16:rowId xmlns:a16="http://schemas.microsoft.com/office/drawing/2014/main" val="1308859200"/>
                  </a:ext>
                </a:extLst>
              </a:tr>
              <a:tr h="873651">
                <a:tc>
                  <a:txBody>
                    <a:bodyPr/>
                    <a:lstStyle/>
                    <a:p>
                      <a:pPr>
                        <a:lnSpc>
                          <a:spcPct val="107000"/>
                        </a:lnSpc>
                        <a:spcAft>
                          <a:spcPts val="750"/>
                        </a:spcAft>
                      </a:pPr>
                      <a:r>
                        <a:rPr lang="en-IE" sz="3300">
                          <a:effectLst/>
                        </a:rPr>
                        <a:t>DISTINCTION</a:t>
                      </a:r>
                      <a:endParaRPr lang="en-IE" sz="3000">
                        <a:effectLst/>
                        <a:latin typeface="Calibri" panose="020F0502020204030204" pitchFamily="34" charset="0"/>
                        <a:ea typeface="Calibri" panose="020F0502020204030204" pitchFamily="34" charset="0"/>
                        <a:cs typeface="Times New Roman" panose="02020603050405020304" pitchFamily="18" charset="0"/>
                      </a:endParaRPr>
                    </a:p>
                  </a:txBody>
                  <a:tcPr marL="130969" marR="261938" marT="130969" marB="130969"/>
                </a:tc>
                <a:tc>
                  <a:txBody>
                    <a:bodyPr/>
                    <a:lstStyle/>
                    <a:p>
                      <a:pPr>
                        <a:lnSpc>
                          <a:spcPct val="107000"/>
                        </a:lnSpc>
                        <a:spcAft>
                          <a:spcPts val="750"/>
                        </a:spcAft>
                      </a:pPr>
                      <a:r>
                        <a:rPr lang="en-IE" sz="3300">
                          <a:effectLst/>
                        </a:rPr>
                        <a:t>170-200 credits</a:t>
                      </a:r>
                      <a:endParaRPr lang="en-IE" sz="3000">
                        <a:effectLst/>
                        <a:latin typeface="Calibri" panose="020F0502020204030204" pitchFamily="34" charset="0"/>
                        <a:ea typeface="Calibri" panose="020F0502020204030204" pitchFamily="34" charset="0"/>
                        <a:cs typeface="Times New Roman" panose="02020603050405020304" pitchFamily="18" charset="0"/>
                      </a:endParaRPr>
                    </a:p>
                  </a:txBody>
                  <a:tcPr marL="130969" marR="261938" marT="130969" marB="130969"/>
                </a:tc>
                <a:tc>
                  <a:txBody>
                    <a:bodyPr/>
                    <a:lstStyle/>
                    <a:p>
                      <a:pPr>
                        <a:lnSpc>
                          <a:spcPct val="107000"/>
                        </a:lnSpc>
                        <a:spcAft>
                          <a:spcPts val="750"/>
                        </a:spcAft>
                      </a:pPr>
                      <a:r>
                        <a:rPr lang="en-IE" sz="3300" dirty="0">
                          <a:effectLst/>
                        </a:rPr>
                        <a:t>85-100%</a:t>
                      </a:r>
                      <a:endParaRPr lang="en-IE" sz="3000" dirty="0">
                        <a:effectLst/>
                        <a:latin typeface="Calibri" panose="020F0502020204030204" pitchFamily="34" charset="0"/>
                        <a:ea typeface="Calibri" panose="020F0502020204030204" pitchFamily="34" charset="0"/>
                        <a:cs typeface="Times New Roman" panose="02020603050405020304" pitchFamily="18" charset="0"/>
                      </a:endParaRPr>
                    </a:p>
                  </a:txBody>
                  <a:tcPr marL="130969" marR="261938" marT="130969" marB="130969"/>
                </a:tc>
                <a:extLst>
                  <a:ext uri="{0D108BD9-81ED-4DB2-BD59-A6C34878D82A}">
                    <a16:rowId xmlns:a16="http://schemas.microsoft.com/office/drawing/2014/main" val="1854360402"/>
                  </a:ext>
                </a:extLst>
              </a:tr>
            </a:tbl>
          </a:graphicData>
        </a:graphic>
      </p:graphicFrame>
      <p:pic>
        <p:nvPicPr>
          <p:cNvPr id="6" name="Picture 5" descr="Image result for presentation mitchelstown">
            <a:hlinkClick r:id="rId2"/>
            <a:extLst>
              <a:ext uri="{FF2B5EF4-FFF2-40B4-BE49-F238E27FC236}">
                <a16:creationId xmlns:a16="http://schemas.microsoft.com/office/drawing/2014/main" id="{660CBCFE-704A-4ABA-8784-07836F8E758F}"/>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8992508" y="775000"/>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24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175EE-9FA1-4FB4-8241-C64AA997A14A}"/>
              </a:ext>
            </a:extLst>
          </p:cNvPr>
          <p:cNvSpPr>
            <a:spLocks noGrp="1"/>
          </p:cNvSpPr>
          <p:nvPr>
            <p:ph type="title"/>
          </p:nvPr>
        </p:nvSpPr>
        <p:spPr>
          <a:xfrm>
            <a:off x="1136428" y="627564"/>
            <a:ext cx="7474172" cy="1325563"/>
          </a:xfrm>
        </p:spPr>
        <p:txBody>
          <a:bodyPr>
            <a:normAutofit/>
          </a:bodyPr>
          <a:lstStyle/>
          <a:p>
            <a:r>
              <a:rPr lang="en-US" b="1" dirty="0"/>
              <a:t>Participant/student achievement is recorded in three modes:</a:t>
            </a:r>
            <a:endParaRPr lang="en-IE" b="1" dirty="0"/>
          </a:p>
        </p:txBody>
      </p:sp>
      <p:sp>
        <p:nvSpPr>
          <p:cNvPr id="3" name="Content Placeholder 2">
            <a:extLst>
              <a:ext uri="{FF2B5EF4-FFF2-40B4-BE49-F238E27FC236}">
                <a16:creationId xmlns:a16="http://schemas.microsoft.com/office/drawing/2014/main" id="{EDC67569-2BF3-450F-957F-9D27DD375873}"/>
              </a:ext>
            </a:extLst>
          </p:cNvPr>
          <p:cNvSpPr>
            <a:spLocks noGrp="1"/>
          </p:cNvSpPr>
          <p:nvPr>
            <p:ph idx="1"/>
          </p:nvPr>
        </p:nvSpPr>
        <p:spPr>
          <a:xfrm>
            <a:off x="130125" y="2358913"/>
            <a:ext cx="8673006" cy="4296720"/>
          </a:xfrm>
        </p:spPr>
        <p:txBody>
          <a:bodyPr anchor="ctr">
            <a:normAutofit lnSpcReduction="10000"/>
          </a:bodyPr>
          <a:lstStyle/>
          <a:p>
            <a:pPr marL="0" indent="0">
              <a:buNone/>
            </a:pPr>
            <a:r>
              <a:rPr lang="en-US" sz="2400" b="1"/>
              <a:t>1.</a:t>
            </a:r>
            <a:r>
              <a:rPr lang="en-US" sz="2400"/>
              <a:t> </a:t>
            </a:r>
            <a:r>
              <a:rPr lang="en-US" sz="2400" b="1"/>
              <a:t>Module Completion:</a:t>
            </a:r>
            <a:endParaRPr lang="en-IE" sz="2400"/>
          </a:p>
          <a:p>
            <a:pPr lvl="0"/>
            <a:r>
              <a:rPr lang="en-US" sz="2400"/>
              <a:t>At the end of each session the participant will be credited on satisfactory completion of the appropriate modules. In order to be awarded credit students must:</a:t>
            </a:r>
            <a:endParaRPr lang="en-IE" sz="2400"/>
          </a:p>
          <a:p>
            <a:pPr lvl="0"/>
            <a:r>
              <a:rPr lang="en-US" sz="2400"/>
              <a:t>Attend the classes and the out-of-school activities related to the modules and</a:t>
            </a:r>
            <a:endParaRPr lang="en-IE" sz="2400"/>
          </a:p>
          <a:p>
            <a:pPr lvl="0"/>
            <a:r>
              <a:rPr lang="en-US" sz="2400"/>
              <a:t>Complete the key assignments related to the module.</a:t>
            </a:r>
            <a:endParaRPr lang="en-IE" sz="2400"/>
          </a:p>
          <a:p>
            <a:pPr lvl="0"/>
            <a:r>
              <a:rPr lang="en-US" sz="2400"/>
              <a:t>No ranking of performance will be involved. As mentioned already, a minimum of 90% attendance is required. The school must verify where there is absence due to exceptional circumstances. It is very important that LCA students produce a valid reason e.g. a Sick Cert from a doctor.</a:t>
            </a:r>
            <a:endParaRPr lang="en-IE" sz="2400"/>
          </a:p>
          <a:p>
            <a:pPr marL="0" indent="0">
              <a:buNone/>
            </a:pPr>
            <a:endParaRPr lang="en-IE" sz="17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3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5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Image result for presentation mitchelstown">
            <a:hlinkClick r:id="rId2"/>
            <a:extLst>
              <a:ext uri="{FF2B5EF4-FFF2-40B4-BE49-F238E27FC236}">
                <a16:creationId xmlns:a16="http://schemas.microsoft.com/office/drawing/2014/main" id="{CA4DE282-E478-4809-A3B3-CDF53F90620B}"/>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60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DA8410-FF24-43B5-AF34-E14A86B79A93}"/>
              </a:ext>
            </a:extLst>
          </p:cNvPr>
          <p:cNvSpPr>
            <a:spLocks noGrp="1"/>
          </p:cNvSpPr>
          <p:nvPr>
            <p:ph idx="1"/>
          </p:nvPr>
        </p:nvSpPr>
        <p:spPr>
          <a:xfrm>
            <a:off x="314793" y="464695"/>
            <a:ext cx="8379502" cy="5921115"/>
          </a:xfrm>
        </p:spPr>
        <p:txBody>
          <a:bodyPr anchor="ctr">
            <a:normAutofit fontScale="92500"/>
          </a:bodyPr>
          <a:lstStyle/>
          <a:p>
            <a:pPr marL="0" indent="0">
              <a:buNone/>
            </a:pPr>
            <a:r>
              <a:rPr lang="en-US" b="1" dirty="0"/>
              <a:t>2. Student Tasks:</a:t>
            </a:r>
            <a:endParaRPr lang="en-IE" dirty="0"/>
          </a:p>
          <a:p>
            <a:pPr lvl="0"/>
            <a:r>
              <a:rPr lang="en-US" dirty="0"/>
              <a:t>Seven Student Tasks to be completed over the two years.</a:t>
            </a:r>
            <a:endParaRPr lang="en-IE" dirty="0"/>
          </a:p>
          <a:p>
            <a:pPr marL="0" indent="0">
              <a:buNone/>
            </a:pPr>
            <a:endParaRPr lang="en-IE" dirty="0"/>
          </a:p>
          <a:p>
            <a:pPr marL="0" indent="0">
              <a:buNone/>
            </a:pPr>
            <a:r>
              <a:rPr lang="en-US" b="1" dirty="0"/>
              <a:t>3. External Examinations:</a:t>
            </a:r>
            <a:endParaRPr lang="en-IE" dirty="0"/>
          </a:p>
          <a:p>
            <a:pPr lvl="0"/>
            <a:r>
              <a:rPr lang="en-US" dirty="0"/>
              <a:t>At the end of Year 2 students will take final examinations in the following areas:</a:t>
            </a:r>
            <a:endParaRPr lang="en-IE" dirty="0"/>
          </a:p>
          <a:p>
            <a:pPr lvl="0"/>
            <a:r>
              <a:rPr lang="en-US" dirty="0"/>
              <a:t>English and Communications</a:t>
            </a:r>
            <a:endParaRPr lang="en-IE" dirty="0"/>
          </a:p>
          <a:p>
            <a:pPr lvl="0"/>
            <a:r>
              <a:rPr lang="en-US" dirty="0"/>
              <a:t>Vocational Specialisms (2)- Hair and Beauty and Hotel, Catering and Tourism</a:t>
            </a:r>
            <a:endParaRPr lang="en-IE" dirty="0"/>
          </a:p>
          <a:p>
            <a:pPr lvl="0"/>
            <a:r>
              <a:rPr lang="en-US" dirty="0"/>
              <a:t>Mathematical Applications</a:t>
            </a:r>
            <a:endParaRPr lang="en-IE" dirty="0"/>
          </a:p>
          <a:p>
            <a:pPr lvl="0"/>
            <a:r>
              <a:rPr lang="en-US" dirty="0"/>
              <a:t>Languages (2)-Irish is assessed at the end of Year 1 and French at the end of Year 2.</a:t>
            </a:r>
            <a:endParaRPr lang="en-IE" dirty="0"/>
          </a:p>
          <a:p>
            <a:pPr lvl="0"/>
            <a:r>
              <a:rPr lang="en-US" dirty="0"/>
              <a:t>Social Education</a:t>
            </a:r>
            <a:endParaRPr lang="en-IE" dirty="0"/>
          </a:p>
          <a:p>
            <a:pPr marL="0" indent="0">
              <a:buNone/>
            </a:pPr>
            <a:endParaRPr lang="en-IE" sz="13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3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5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Image result for presentation mitchelstown">
            <a:hlinkClick r:id="rId2"/>
            <a:extLst>
              <a:ext uri="{FF2B5EF4-FFF2-40B4-BE49-F238E27FC236}">
                <a16:creationId xmlns:a16="http://schemas.microsoft.com/office/drawing/2014/main" id="{DF361B5F-58B2-4E2B-934A-39FE9C960D5E}"/>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872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7DDC-F74A-4FE0-B36B-B34DE56D48E1}"/>
              </a:ext>
            </a:extLst>
          </p:cNvPr>
          <p:cNvSpPr>
            <a:spLocks noGrp="1"/>
          </p:cNvSpPr>
          <p:nvPr>
            <p:ph type="title"/>
          </p:nvPr>
        </p:nvSpPr>
        <p:spPr>
          <a:xfrm>
            <a:off x="1136428" y="627564"/>
            <a:ext cx="7474172" cy="1325563"/>
          </a:xfrm>
        </p:spPr>
        <p:txBody>
          <a:bodyPr>
            <a:normAutofit/>
          </a:bodyPr>
          <a:lstStyle/>
          <a:p>
            <a:r>
              <a:rPr lang="en-US" b="1" dirty="0"/>
              <a:t>What are student Tasks?</a:t>
            </a:r>
            <a:br>
              <a:rPr lang="en-IE" dirty="0"/>
            </a:br>
            <a:endParaRPr lang="en-IE" dirty="0"/>
          </a:p>
        </p:txBody>
      </p:sp>
      <p:sp>
        <p:nvSpPr>
          <p:cNvPr id="3" name="Content Placeholder 2">
            <a:extLst>
              <a:ext uri="{FF2B5EF4-FFF2-40B4-BE49-F238E27FC236}">
                <a16:creationId xmlns:a16="http://schemas.microsoft.com/office/drawing/2014/main" id="{EC90BCB7-CD02-462F-B3B7-AA81FD6A809B}"/>
              </a:ext>
            </a:extLst>
          </p:cNvPr>
          <p:cNvSpPr>
            <a:spLocks noGrp="1"/>
          </p:cNvSpPr>
          <p:nvPr>
            <p:ph idx="1"/>
          </p:nvPr>
        </p:nvSpPr>
        <p:spPr>
          <a:xfrm>
            <a:off x="149902" y="1424066"/>
            <a:ext cx="8653229" cy="5126635"/>
          </a:xfrm>
        </p:spPr>
        <p:txBody>
          <a:bodyPr anchor="ctr">
            <a:normAutofit fontScale="92500" lnSpcReduction="20000"/>
          </a:bodyPr>
          <a:lstStyle/>
          <a:p>
            <a:pPr marL="0" indent="0">
              <a:buNone/>
            </a:pPr>
            <a:r>
              <a:rPr lang="en-US" sz="2000" dirty="0"/>
              <a:t>Each participant is required to complete </a:t>
            </a:r>
            <a:r>
              <a:rPr lang="en-US" sz="2000" u="sng" dirty="0"/>
              <a:t>seven</a:t>
            </a:r>
            <a:r>
              <a:rPr lang="en-US" sz="2000" dirty="0"/>
              <a:t> </a:t>
            </a:r>
            <a:r>
              <a:rPr lang="en-US" sz="2000" b="1" i="1" dirty="0"/>
              <a:t>Student Tasks</a:t>
            </a:r>
            <a:r>
              <a:rPr lang="en-US" sz="2000" dirty="0"/>
              <a:t> over the two years. Tasks are like big projects with each task worth 10 credits. The Student Task is a practical activity and/or process of reflection through which the student integrates and applies learning experiences gained undertaking the LCA </a:t>
            </a:r>
            <a:r>
              <a:rPr lang="en-US" sz="2000" dirty="0" err="1"/>
              <a:t>programme</a:t>
            </a:r>
            <a:r>
              <a:rPr lang="en-US" sz="2000" dirty="0"/>
              <a:t> to some or all of the following:</a:t>
            </a:r>
            <a:endParaRPr lang="en-IE" sz="2000" dirty="0"/>
          </a:p>
          <a:p>
            <a:pPr lvl="0"/>
            <a:r>
              <a:rPr lang="en-US" sz="2000" dirty="0"/>
              <a:t>The development of a product</a:t>
            </a:r>
            <a:endParaRPr lang="en-IE" sz="2000" dirty="0"/>
          </a:p>
          <a:p>
            <a:pPr lvl="0"/>
            <a:r>
              <a:rPr lang="en-US" sz="2000" dirty="0"/>
              <a:t>The investigation of an issue</a:t>
            </a:r>
            <a:endParaRPr lang="en-IE" sz="2000" dirty="0"/>
          </a:p>
          <a:p>
            <a:pPr lvl="0"/>
            <a:r>
              <a:rPr lang="en-US" sz="2000" dirty="0"/>
              <a:t>The performance of an action</a:t>
            </a:r>
            <a:endParaRPr lang="en-IE" sz="2000" dirty="0"/>
          </a:p>
          <a:p>
            <a:pPr lvl="0"/>
            <a:r>
              <a:rPr lang="en-US" sz="2000" dirty="0"/>
              <a:t>The provision of a service</a:t>
            </a:r>
            <a:endParaRPr lang="en-IE" sz="2000" dirty="0"/>
          </a:p>
          <a:p>
            <a:pPr lvl="0"/>
            <a:r>
              <a:rPr lang="en-US" sz="2000" dirty="0"/>
              <a:t>The staging of an event</a:t>
            </a:r>
            <a:endParaRPr lang="en-IE" sz="2000" dirty="0"/>
          </a:p>
          <a:p>
            <a:pPr lvl="0"/>
            <a:r>
              <a:rPr lang="en-US" sz="2000" dirty="0"/>
              <a:t>Personal reflection</a:t>
            </a:r>
            <a:endParaRPr lang="en-IE" sz="2000" dirty="0"/>
          </a:p>
          <a:p>
            <a:pPr marL="0" indent="0">
              <a:buNone/>
            </a:pPr>
            <a:r>
              <a:rPr lang="en-US" sz="2000" dirty="0"/>
              <a:t>The primary purpose of the Student Task is to underpin a key educational principle of the LCA </a:t>
            </a:r>
            <a:r>
              <a:rPr lang="en-US" sz="2000" dirty="0" err="1"/>
              <a:t>programme</a:t>
            </a:r>
            <a:r>
              <a:rPr lang="en-US" sz="2000" dirty="0"/>
              <a:t>, namely integration. The Students Tasks are designed to help students develop within themselves a stronger awareness of the beneficial and coherent links that exist between the concepts, skills, competencies, experiences, knowledge and understanding that they have developed and/or acquired from the LCA </a:t>
            </a:r>
            <a:r>
              <a:rPr lang="en-US" sz="2000" dirty="0" err="1"/>
              <a:t>programme</a:t>
            </a:r>
            <a:r>
              <a:rPr lang="en-US" sz="2000" dirty="0"/>
              <a:t>. The Student Task should draw learning rather than allowing it to become or remain a fragmented experience. This process is referred to as integration.</a:t>
            </a:r>
            <a:endParaRPr lang="en-IE" sz="2000" dirty="0"/>
          </a:p>
          <a:p>
            <a:endParaRPr lang="en-IE" sz="11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3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5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Image result for presentation mitchelstown">
            <a:hlinkClick r:id="rId2"/>
            <a:extLst>
              <a:ext uri="{FF2B5EF4-FFF2-40B4-BE49-F238E27FC236}">
                <a16:creationId xmlns:a16="http://schemas.microsoft.com/office/drawing/2014/main" id="{1E2402AD-15B2-4673-9719-DAF37CE3E257}"/>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38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C910E-ECAA-4E46-9D59-E11B9FFCFD9F}"/>
              </a:ext>
            </a:extLst>
          </p:cNvPr>
          <p:cNvSpPr>
            <a:spLocks noGrp="1"/>
          </p:cNvSpPr>
          <p:nvPr>
            <p:ph type="title"/>
          </p:nvPr>
        </p:nvSpPr>
        <p:spPr>
          <a:xfrm>
            <a:off x="1136428" y="627564"/>
            <a:ext cx="7474172" cy="1325563"/>
          </a:xfrm>
        </p:spPr>
        <p:txBody>
          <a:bodyPr>
            <a:normAutofit/>
          </a:bodyPr>
          <a:lstStyle/>
          <a:p>
            <a:r>
              <a:rPr lang="en-US" sz="3700" b="1"/>
              <a:t>What are the aims of the Student Task?</a:t>
            </a:r>
            <a:br>
              <a:rPr lang="en-IE" sz="3700"/>
            </a:br>
            <a:endParaRPr lang="en-IE" sz="3700"/>
          </a:p>
        </p:txBody>
      </p:sp>
      <p:sp>
        <p:nvSpPr>
          <p:cNvPr id="3" name="Content Placeholder 2">
            <a:extLst>
              <a:ext uri="{FF2B5EF4-FFF2-40B4-BE49-F238E27FC236}">
                <a16:creationId xmlns:a16="http://schemas.microsoft.com/office/drawing/2014/main" id="{7EFF247A-F0EC-4F20-BCE2-2A26620A5AB0}"/>
              </a:ext>
            </a:extLst>
          </p:cNvPr>
          <p:cNvSpPr>
            <a:spLocks noGrp="1"/>
          </p:cNvSpPr>
          <p:nvPr>
            <p:ph idx="1"/>
          </p:nvPr>
        </p:nvSpPr>
        <p:spPr>
          <a:xfrm>
            <a:off x="314793" y="1424066"/>
            <a:ext cx="8488338" cy="4806369"/>
          </a:xfrm>
        </p:spPr>
        <p:txBody>
          <a:bodyPr anchor="ctr">
            <a:normAutofit fontScale="92500" lnSpcReduction="10000"/>
          </a:bodyPr>
          <a:lstStyle/>
          <a:p>
            <a:pPr marL="0" indent="0">
              <a:buNone/>
            </a:pPr>
            <a:endParaRPr lang="en-IE" sz="1000" dirty="0"/>
          </a:p>
          <a:p>
            <a:pPr lvl="0"/>
            <a:r>
              <a:rPr lang="en-US" sz="2000" dirty="0"/>
              <a:t>Provide an opportunity for students to integrate learning and practical experiences from the different courses and modules of the </a:t>
            </a:r>
            <a:r>
              <a:rPr lang="en-US" sz="2000" dirty="0" err="1"/>
              <a:t>programme</a:t>
            </a:r>
            <a:r>
              <a:rPr lang="en-US" sz="2000" dirty="0"/>
              <a:t>.</a:t>
            </a:r>
            <a:endParaRPr lang="en-IE" sz="2000" dirty="0"/>
          </a:p>
          <a:p>
            <a:pPr lvl="0"/>
            <a:r>
              <a:rPr lang="en-US" sz="2000" dirty="0"/>
              <a:t>Develop student literacy, communication and numeracy skills.</a:t>
            </a:r>
            <a:endParaRPr lang="en-IE" sz="2000" dirty="0"/>
          </a:p>
          <a:p>
            <a:pPr lvl="0"/>
            <a:r>
              <a:rPr lang="en-US" sz="2000" dirty="0"/>
              <a:t>Develop student confidence and self-esteem.</a:t>
            </a:r>
            <a:endParaRPr lang="en-IE" sz="2000" dirty="0"/>
          </a:p>
          <a:p>
            <a:pPr lvl="0"/>
            <a:r>
              <a:rPr lang="en-US" sz="2000" dirty="0"/>
              <a:t>Promote student motivation by providing short term achievable goals.</a:t>
            </a:r>
            <a:endParaRPr lang="en-IE" sz="2000" dirty="0"/>
          </a:p>
          <a:p>
            <a:pPr lvl="0"/>
            <a:r>
              <a:rPr lang="en-US" sz="2000" dirty="0"/>
              <a:t>Develop student responsibility and initiative as well as skills in self-evaluation, problem solving, reflection and management.</a:t>
            </a:r>
            <a:endParaRPr lang="en-IE" sz="2000" dirty="0"/>
          </a:p>
          <a:p>
            <a:pPr lvl="0"/>
            <a:r>
              <a:rPr lang="en-US" sz="2000" dirty="0"/>
              <a:t>Enable students to apply to practical problems and/or issues the knowledge, understanding, skills and competencies developed through participation in the modules.</a:t>
            </a:r>
            <a:endParaRPr lang="en-IE" sz="2000" dirty="0"/>
          </a:p>
          <a:p>
            <a:pPr lvl="0"/>
            <a:r>
              <a:rPr lang="en-US" sz="2000" dirty="0"/>
              <a:t>Promote co-operation and team work among participating students.</a:t>
            </a:r>
            <a:endParaRPr lang="en-IE" sz="2000" dirty="0"/>
          </a:p>
          <a:p>
            <a:pPr lvl="0"/>
            <a:r>
              <a:rPr lang="en-US" sz="2000" dirty="0"/>
              <a:t>Promote school/community liaison through involvement in the local community.</a:t>
            </a:r>
            <a:endParaRPr lang="en-IE" sz="2000" dirty="0"/>
          </a:p>
          <a:p>
            <a:pPr lvl="0"/>
            <a:r>
              <a:rPr lang="en-US" sz="2000" dirty="0"/>
              <a:t>Promote and develop active citizenship.</a:t>
            </a:r>
            <a:endParaRPr lang="en-IE" sz="2000" dirty="0"/>
          </a:p>
          <a:p>
            <a:pPr lvl="0"/>
            <a:r>
              <a:rPr lang="en-US" sz="2000" dirty="0"/>
              <a:t>Prepare students for life outside and beyond school.</a:t>
            </a:r>
            <a:endParaRPr lang="en-IE" sz="2000" dirty="0"/>
          </a:p>
          <a:p>
            <a:endParaRPr lang="en-IE" sz="1000" dirty="0"/>
          </a:p>
        </p:txBody>
      </p:sp>
      <p:sp>
        <p:nvSpPr>
          <p:cNvPr id="14" name="Rectangle 1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3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5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Image result for presentation mitchelstown">
            <a:hlinkClick r:id="rId2"/>
            <a:extLst>
              <a:ext uri="{FF2B5EF4-FFF2-40B4-BE49-F238E27FC236}">
                <a16:creationId xmlns:a16="http://schemas.microsoft.com/office/drawing/2014/main" id="{46417AC2-C2B0-47CA-B341-9D2AC89DF840}"/>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9428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57C67-DE24-453F-BF04-20574ABF8A50}"/>
              </a:ext>
            </a:extLst>
          </p:cNvPr>
          <p:cNvSpPr>
            <a:spLocks noGrp="1"/>
          </p:cNvSpPr>
          <p:nvPr>
            <p:ph type="title"/>
          </p:nvPr>
        </p:nvSpPr>
        <p:spPr>
          <a:xfrm>
            <a:off x="838200" y="365125"/>
            <a:ext cx="10515600" cy="1325563"/>
          </a:xfrm>
        </p:spPr>
        <p:txBody>
          <a:bodyPr>
            <a:normAutofit/>
          </a:bodyPr>
          <a:lstStyle/>
          <a:p>
            <a:r>
              <a:rPr lang="en-US" b="1" dirty="0"/>
              <a:t>Summary of the seven Students Tasks:</a:t>
            </a:r>
            <a:br>
              <a:rPr lang="en-IE" dirty="0"/>
            </a:br>
            <a:endParaRPr lang="en-IE" dirty="0"/>
          </a:p>
        </p:txBody>
      </p:sp>
      <p:graphicFrame>
        <p:nvGraphicFramePr>
          <p:cNvPr id="4" name="Content Placeholder 3">
            <a:extLst>
              <a:ext uri="{FF2B5EF4-FFF2-40B4-BE49-F238E27FC236}">
                <a16:creationId xmlns:a16="http://schemas.microsoft.com/office/drawing/2014/main" id="{F9006538-9157-4A44-AC5A-74C97AFC3AAF}"/>
              </a:ext>
            </a:extLst>
          </p:cNvPr>
          <p:cNvGraphicFramePr>
            <a:graphicFrameLocks noGrp="1"/>
          </p:cNvGraphicFramePr>
          <p:nvPr>
            <p:ph idx="1"/>
            <p:extLst>
              <p:ext uri="{D42A27DB-BD31-4B8C-83A1-F6EECF244321}">
                <p14:modId xmlns:p14="http://schemas.microsoft.com/office/powerpoint/2010/main" val="1908478609"/>
              </p:ext>
            </p:extLst>
          </p:nvPr>
        </p:nvGraphicFramePr>
        <p:xfrm>
          <a:off x="1019558" y="1825625"/>
          <a:ext cx="10152883" cy="4351340"/>
        </p:xfrm>
        <a:graphic>
          <a:graphicData uri="http://schemas.openxmlformats.org/drawingml/2006/table">
            <a:tbl>
              <a:tblPr firstRow="1" firstCol="1" bandRow="1">
                <a:tableStyleId>{5C22544A-7EE6-4342-B048-85BDC9FD1C3A}</a:tableStyleId>
              </a:tblPr>
              <a:tblGrid>
                <a:gridCol w="6554755">
                  <a:extLst>
                    <a:ext uri="{9D8B030D-6E8A-4147-A177-3AD203B41FA5}">
                      <a16:colId xmlns:a16="http://schemas.microsoft.com/office/drawing/2014/main" val="271720110"/>
                    </a:ext>
                  </a:extLst>
                </a:gridCol>
                <a:gridCol w="3598128">
                  <a:extLst>
                    <a:ext uri="{9D8B030D-6E8A-4147-A177-3AD203B41FA5}">
                      <a16:colId xmlns:a16="http://schemas.microsoft.com/office/drawing/2014/main" val="3298559265"/>
                    </a:ext>
                  </a:extLst>
                </a:gridCol>
              </a:tblGrid>
              <a:tr h="621620">
                <a:tc>
                  <a:txBody>
                    <a:bodyPr/>
                    <a:lstStyle/>
                    <a:p>
                      <a:pPr marL="342900" lvl="0" indent="-342900">
                        <a:lnSpc>
                          <a:spcPct val="107000"/>
                        </a:lnSpc>
                        <a:spcAft>
                          <a:spcPts val="800"/>
                        </a:spcAft>
                        <a:tabLst>
                          <a:tab pos="457200" algn="l"/>
                        </a:tabLst>
                      </a:pPr>
                      <a:r>
                        <a:rPr lang="en-IE" sz="2300">
                          <a:effectLst/>
                        </a:rPr>
                        <a:t>General Education Task</a:t>
                      </a:r>
                      <a:endParaRPr lang="en-IE" sz="220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tc>
                  <a:txBody>
                    <a:bodyPr/>
                    <a:lstStyle/>
                    <a:p>
                      <a:pPr>
                        <a:lnSpc>
                          <a:spcPct val="107000"/>
                        </a:lnSpc>
                        <a:spcAft>
                          <a:spcPts val="0"/>
                        </a:spcAft>
                      </a:pPr>
                      <a:r>
                        <a:rPr lang="en-IE" sz="2300">
                          <a:effectLst/>
                        </a:rPr>
                        <a:t>10 Credits</a:t>
                      </a:r>
                      <a:endParaRPr lang="en-IE" sz="220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extLst>
                  <a:ext uri="{0D108BD9-81ED-4DB2-BD59-A6C34878D82A}">
                    <a16:rowId xmlns:a16="http://schemas.microsoft.com/office/drawing/2014/main" val="2758804799"/>
                  </a:ext>
                </a:extLst>
              </a:tr>
              <a:tr h="621620">
                <a:tc>
                  <a:txBody>
                    <a:bodyPr/>
                    <a:lstStyle/>
                    <a:p>
                      <a:pPr marL="342900" lvl="0" indent="-342900">
                        <a:lnSpc>
                          <a:spcPct val="107000"/>
                        </a:lnSpc>
                        <a:spcAft>
                          <a:spcPts val="800"/>
                        </a:spcAft>
                        <a:tabLst>
                          <a:tab pos="457200" algn="l"/>
                        </a:tabLst>
                      </a:pPr>
                      <a:r>
                        <a:rPr lang="en-IE" sz="2300">
                          <a:effectLst/>
                        </a:rPr>
                        <a:t>Vocational Preparation Task</a:t>
                      </a:r>
                      <a:endParaRPr lang="en-IE" sz="220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tc>
                  <a:txBody>
                    <a:bodyPr/>
                    <a:lstStyle/>
                    <a:p>
                      <a:pPr>
                        <a:lnSpc>
                          <a:spcPct val="107000"/>
                        </a:lnSpc>
                        <a:spcAft>
                          <a:spcPts val="0"/>
                        </a:spcAft>
                      </a:pPr>
                      <a:r>
                        <a:rPr lang="en-IE" sz="2300">
                          <a:effectLst/>
                        </a:rPr>
                        <a:t>10 Credits</a:t>
                      </a:r>
                      <a:endParaRPr lang="en-IE" sz="220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extLst>
                  <a:ext uri="{0D108BD9-81ED-4DB2-BD59-A6C34878D82A}">
                    <a16:rowId xmlns:a16="http://schemas.microsoft.com/office/drawing/2014/main" val="1321223268"/>
                  </a:ext>
                </a:extLst>
              </a:tr>
              <a:tr h="621620">
                <a:tc>
                  <a:txBody>
                    <a:bodyPr/>
                    <a:lstStyle/>
                    <a:p>
                      <a:pPr marL="342900" lvl="0" indent="-342900">
                        <a:lnSpc>
                          <a:spcPct val="107000"/>
                        </a:lnSpc>
                        <a:spcAft>
                          <a:spcPts val="800"/>
                        </a:spcAft>
                        <a:tabLst>
                          <a:tab pos="457200" algn="l"/>
                        </a:tabLst>
                      </a:pPr>
                      <a:r>
                        <a:rPr lang="en-IE" sz="2300">
                          <a:effectLst/>
                        </a:rPr>
                        <a:t>Vocational Education Task x2</a:t>
                      </a:r>
                      <a:endParaRPr lang="en-IE" sz="220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tc>
                  <a:txBody>
                    <a:bodyPr/>
                    <a:lstStyle/>
                    <a:p>
                      <a:pPr>
                        <a:lnSpc>
                          <a:spcPct val="107000"/>
                        </a:lnSpc>
                        <a:spcAft>
                          <a:spcPts val="0"/>
                        </a:spcAft>
                      </a:pPr>
                      <a:r>
                        <a:rPr lang="en-IE" sz="2300">
                          <a:effectLst/>
                        </a:rPr>
                        <a:t>10 +10 Credits</a:t>
                      </a:r>
                      <a:endParaRPr lang="en-IE" sz="220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extLst>
                  <a:ext uri="{0D108BD9-81ED-4DB2-BD59-A6C34878D82A}">
                    <a16:rowId xmlns:a16="http://schemas.microsoft.com/office/drawing/2014/main" val="472090431"/>
                  </a:ext>
                </a:extLst>
              </a:tr>
              <a:tr h="621620">
                <a:tc>
                  <a:txBody>
                    <a:bodyPr/>
                    <a:lstStyle/>
                    <a:p>
                      <a:pPr marL="342900" lvl="0" indent="-342900">
                        <a:lnSpc>
                          <a:spcPct val="107000"/>
                        </a:lnSpc>
                        <a:spcAft>
                          <a:spcPts val="800"/>
                        </a:spcAft>
                        <a:tabLst>
                          <a:tab pos="457200" algn="l"/>
                        </a:tabLst>
                      </a:pPr>
                      <a:r>
                        <a:rPr lang="en-IE" sz="2300">
                          <a:effectLst/>
                        </a:rPr>
                        <a:t>Contemporary Issues Task</a:t>
                      </a:r>
                      <a:endParaRPr lang="en-IE" sz="220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tc>
                  <a:txBody>
                    <a:bodyPr/>
                    <a:lstStyle/>
                    <a:p>
                      <a:pPr>
                        <a:lnSpc>
                          <a:spcPct val="107000"/>
                        </a:lnSpc>
                        <a:spcAft>
                          <a:spcPts val="0"/>
                        </a:spcAft>
                      </a:pPr>
                      <a:r>
                        <a:rPr lang="en-IE" sz="2300">
                          <a:effectLst/>
                        </a:rPr>
                        <a:t>10 Credits</a:t>
                      </a:r>
                      <a:endParaRPr lang="en-IE" sz="220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extLst>
                  <a:ext uri="{0D108BD9-81ED-4DB2-BD59-A6C34878D82A}">
                    <a16:rowId xmlns:a16="http://schemas.microsoft.com/office/drawing/2014/main" val="298935377"/>
                  </a:ext>
                </a:extLst>
              </a:tr>
              <a:tr h="621620">
                <a:tc>
                  <a:txBody>
                    <a:bodyPr/>
                    <a:lstStyle/>
                    <a:p>
                      <a:pPr marL="342900" lvl="0" indent="-342900">
                        <a:lnSpc>
                          <a:spcPct val="107000"/>
                        </a:lnSpc>
                        <a:spcAft>
                          <a:spcPts val="800"/>
                        </a:spcAft>
                        <a:tabLst>
                          <a:tab pos="457200" algn="l"/>
                        </a:tabLst>
                      </a:pPr>
                      <a:r>
                        <a:rPr lang="en-IE" sz="2300">
                          <a:effectLst/>
                        </a:rPr>
                        <a:t>Practical Achievement Task</a:t>
                      </a:r>
                      <a:endParaRPr lang="en-IE" sz="220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tc>
                  <a:txBody>
                    <a:bodyPr/>
                    <a:lstStyle/>
                    <a:p>
                      <a:pPr>
                        <a:lnSpc>
                          <a:spcPct val="107000"/>
                        </a:lnSpc>
                        <a:spcAft>
                          <a:spcPts val="0"/>
                        </a:spcAft>
                      </a:pPr>
                      <a:r>
                        <a:rPr lang="en-IE" sz="2300">
                          <a:effectLst/>
                        </a:rPr>
                        <a:t>10 Credits</a:t>
                      </a:r>
                      <a:endParaRPr lang="en-IE" sz="220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extLst>
                  <a:ext uri="{0D108BD9-81ED-4DB2-BD59-A6C34878D82A}">
                    <a16:rowId xmlns:a16="http://schemas.microsoft.com/office/drawing/2014/main" val="3628424047"/>
                  </a:ext>
                </a:extLst>
              </a:tr>
              <a:tr h="621620">
                <a:tc>
                  <a:txBody>
                    <a:bodyPr/>
                    <a:lstStyle/>
                    <a:p>
                      <a:pPr marL="342900" lvl="0" indent="-342900">
                        <a:lnSpc>
                          <a:spcPct val="107000"/>
                        </a:lnSpc>
                        <a:spcAft>
                          <a:spcPts val="800"/>
                        </a:spcAft>
                        <a:tabLst>
                          <a:tab pos="457200" algn="l"/>
                        </a:tabLst>
                      </a:pPr>
                      <a:r>
                        <a:rPr lang="en-IE" sz="2300">
                          <a:effectLst/>
                        </a:rPr>
                        <a:t>Personal Reflection Task</a:t>
                      </a:r>
                      <a:endParaRPr lang="en-IE" sz="220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tc>
                  <a:txBody>
                    <a:bodyPr/>
                    <a:lstStyle/>
                    <a:p>
                      <a:pPr>
                        <a:lnSpc>
                          <a:spcPct val="107000"/>
                        </a:lnSpc>
                        <a:spcAft>
                          <a:spcPts val="0"/>
                        </a:spcAft>
                      </a:pPr>
                      <a:r>
                        <a:rPr lang="en-IE" sz="2300">
                          <a:effectLst/>
                        </a:rPr>
                        <a:t>10 Credits</a:t>
                      </a:r>
                      <a:endParaRPr lang="en-IE" sz="220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extLst>
                  <a:ext uri="{0D108BD9-81ED-4DB2-BD59-A6C34878D82A}">
                    <a16:rowId xmlns:a16="http://schemas.microsoft.com/office/drawing/2014/main" val="817341148"/>
                  </a:ext>
                </a:extLst>
              </a:tr>
              <a:tr h="621620">
                <a:tc>
                  <a:txBody>
                    <a:bodyPr/>
                    <a:lstStyle/>
                    <a:p>
                      <a:pPr>
                        <a:lnSpc>
                          <a:spcPct val="107000"/>
                        </a:lnSpc>
                        <a:spcAft>
                          <a:spcPts val="0"/>
                        </a:spcAft>
                      </a:pPr>
                      <a:r>
                        <a:rPr lang="en-IE" sz="2300">
                          <a:effectLst/>
                        </a:rPr>
                        <a:t>OVERALL CREDITS</a:t>
                      </a:r>
                      <a:endParaRPr lang="en-IE" sz="220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tc>
                  <a:txBody>
                    <a:bodyPr/>
                    <a:lstStyle/>
                    <a:p>
                      <a:pPr>
                        <a:lnSpc>
                          <a:spcPct val="107000"/>
                        </a:lnSpc>
                        <a:spcAft>
                          <a:spcPts val="0"/>
                        </a:spcAft>
                      </a:pPr>
                      <a:r>
                        <a:rPr lang="en-IE" sz="2300" dirty="0">
                          <a:effectLst/>
                        </a:rPr>
                        <a:t>70 CREDITS</a:t>
                      </a:r>
                      <a:endParaRPr lang="en-IE"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93187" marR="186374" marT="93187" marB="93187"/>
                </a:tc>
                <a:extLst>
                  <a:ext uri="{0D108BD9-81ED-4DB2-BD59-A6C34878D82A}">
                    <a16:rowId xmlns:a16="http://schemas.microsoft.com/office/drawing/2014/main" val="264470338"/>
                  </a:ext>
                </a:extLst>
              </a:tr>
            </a:tbl>
          </a:graphicData>
        </a:graphic>
      </p:graphicFrame>
      <p:pic>
        <p:nvPicPr>
          <p:cNvPr id="5" name="Picture 5" descr="Image result for presentation mitchelstown">
            <a:hlinkClick r:id="rId2"/>
            <a:extLst>
              <a:ext uri="{FF2B5EF4-FFF2-40B4-BE49-F238E27FC236}">
                <a16:creationId xmlns:a16="http://schemas.microsoft.com/office/drawing/2014/main" id="{EC516A9D-E7AD-4EC8-9C5A-184F05AB1596}"/>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9441240" y="365125"/>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841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31E80-8E0A-4E0D-A1F0-02522910A8C1}"/>
              </a:ext>
            </a:extLst>
          </p:cNvPr>
          <p:cNvSpPr>
            <a:spLocks noGrp="1"/>
          </p:cNvSpPr>
          <p:nvPr>
            <p:ph type="title"/>
          </p:nvPr>
        </p:nvSpPr>
        <p:spPr>
          <a:xfrm>
            <a:off x="1136428" y="627564"/>
            <a:ext cx="7474172" cy="1325563"/>
          </a:xfrm>
        </p:spPr>
        <p:txBody>
          <a:bodyPr>
            <a:normAutofit/>
          </a:bodyPr>
          <a:lstStyle/>
          <a:p>
            <a:r>
              <a:rPr lang="en-IE" dirty="0"/>
              <a:t>How Long should it take to complete a Student Task?</a:t>
            </a:r>
          </a:p>
        </p:txBody>
      </p:sp>
      <p:sp>
        <p:nvSpPr>
          <p:cNvPr id="3" name="Content Placeholder 2">
            <a:extLst>
              <a:ext uri="{FF2B5EF4-FFF2-40B4-BE49-F238E27FC236}">
                <a16:creationId xmlns:a16="http://schemas.microsoft.com/office/drawing/2014/main" id="{CF0282D5-4BCE-4182-8DC1-9A5FE7A7BA80}"/>
              </a:ext>
            </a:extLst>
          </p:cNvPr>
          <p:cNvSpPr>
            <a:spLocks noGrp="1"/>
          </p:cNvSpPr>
          <p:nvPr>
            <p:ph idx="1"/>
          </p:nvPr>
        </p:nvSpPr>
        <p:spPr>
          <a:xfrm>
            <a:off x="130125" y="1953127"/>
            <a:ext cx="8673006" cy="4672262"/>
          </a:xfrm>
        </p:spPr>
        <p:txBody>
          <a:bodyPr anchor="ctr">
            <a:normAutofit/>
          </a:bodyPr>
          <a:lstStyle/>
          <a:p>
            <a:r>
              <a:rPr lang="en-US" sz="2000" dirty="0"/>
              <a:t>The recommended time for completing a Student Task is ten hours, some of which will be in class time. The Personal Reflection Task will by its nature require more time as it is an ongoing task designed to allow the student to reflect on a regular basis on their learning experiences. This Student Task commences at the beginning of Session 1 and finishes at the end of Session 2.</a:t>
            </a:r>
          </a:p>
          <a:p>
            <a:r>
              <a:rPr lang="en-US" sz="2000" dirty="0"/>
              <a:t>On completion of Students Tasks a student is required to produce authentic evidence of task completion. The student must also produce a task report and present for interview with a task examiner appointed by the State Examinations Commission. Task interviews take place within the school and are arranged by the LCA </a:t>
            </a:r>
            <a:r>
              <a:rPr lang="en-US" sz="2000" dirty="0" err="1"/>
              <a:t>co-ordinator</a:t>
            </a:r>
            <a:r>
              <a:rPr lang="en-US" sz="2000" dirty="0"/>
              <a:t>, deputy principal and the State Examinations Commission. These interviews form part of the assessment procedure for each task and occur during Sessions 1 to 3. The only exception to this set of requirements is the Personal Reflection Task, which does not have an interview component. The task report need not be typed but all task reports are retained in the school until the closing date for appeals for each task.</a:t>
            </a:r>
          </a:p>
          <a:p>
            <a:endParaRPr lang="en-IE" sz="13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3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5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Image result for presentation mitchelstown">
            <a:hlinkClick r:id="rId2"/>
            <a:extLst>
              <a:ext uri="{FF2B5EF4-FFF2-40B4-BE49-F238E27FC236}">
                <a16:creationId xmlns:a16="http://schemas.microsoft.com/office/drawing/2014/main" id="{67CF2A2D-7A64-44A9-B9F8-865136B21F27}"/>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247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39B92-6EB1-4626-8FA2-37856B521128}"/>
              </a:ext>
            </a:extLst>
          </p:cNvPr>
          <p:cNvSpPr>
            <a:spLocks noGrp="1"/>
          </p:cNvSpPr>
          <p:nvPr>
            <p:ph type="title"/>
          </p:nvPr>
        </p:nvSpPr>
        <p:spPr>
          <a:xfrm>
            <a:off x="1136428" y="627564"/>
            <a:ext cx="7474172" cy="1325563"/>
          </a:xfrm>
        </p:spPr>
        <p:txBody>
          <a:bodyPr>
            <a:normAutofit/>
          </a:bodyPr>
          <a:lstStyle/>
          <a:p>
            <a:r>
              <a:rPr lang="en-IE" dirty="0"/>
              <a:t>What is a Student Task Report?</a:t>
            </a:r>
          </a:p>
        </p:txBody>
      </p:sp>
      <p:sp>
        <p:nvSpPr>
          <p:cNvPr id="3" name="Content Placeholder 2">
            <a:extLst>
              <a:ext uri="{FF2B5EF4-FFF2-40B4-BE49-F238E27FC236}">
                <a16:creationId xmlns:a16="http://schemas.microsoft.com/office/drawing/2014/main" id="{66EE5807-E8C4-4D40-9DE8-BDDF8FE88957}"/>
              </a:ext>
            </a:extLst>
          </p:cNvPr>
          <p:cNvSpPr>
            <a:spLocks noGrp="1"/>
          </p:cNvSpPr>
          <p:nvPr>
            <p:ph idx="1"/>
          </p:nvPr>
        </p:nvSpPr>
        <p:spPr>
          <a:xfrm>
            <a:off x="130124" y="1668379"/>
            <a:ext cx="8480475" cy="4844716"/>
          </a:xfrm>
        </p:spPr>
        <p:txBody>
          <a:bodyPr anchor="ctr">
            <a:normAutofit fontScale="32500" lnSpcReduction="20000"/>
          </a:bodyPr>
          <a:lstStyle/>
          <a:p>
            <a:endParaRPr lang="en-US" sz="1100" dirty="0"/>
          </a:p>
          <a:p>
            <a:endParaRPr lang="en-US" sz="1100" dirty="0"/>
          </a:p>
          <a:p>
            <a:endParaRPr lang="en-US" sz="1100" dirty="0"/>
          </a:p>
          <a:p>
            <a:endParaRPr lang="en-US" sz="1100" dirty="0"/>
          </a:p>
          <a:p>
            <a:r>
              <a:rPr lang="en-US" sz="5200" dirty="0"/>
              <a:t>A Student Task report is a description of the various stages required to complete a Student Task. A report should include information regarding:</a:t>
            </a:r>
          </a:p>
          <a:p>
            <a:r>
              <a:rPr lang="en-US" sz="5200" dirty="0"/>
              <a:t>The title</a:t>
            </a:r>
          </a:p>
          <a:p>
            <a:r>
              <a:rPr lang="en-US" sz="5200" dirty="0"/>
              <a:t>The statement of aims</a:t>
            </a:r>
          </a:p>
          <a:p>
            <a:r>
              <a:rPr lang="en-US" sz="5200" dirty="0"/>
              <a:t>The plan of action</a:t>
            </a:r>
          </a:p>
          <a:p>
            <a:r>
              <a:rPr lang="en-US" sz="5200" dirty="0"/>
              <a:t>Carrying out the Student Task</a:t>
            </a:r>
          </a:p>
          <a:p>
            <a:r>
              <a:rPr lang="en-US" sz="5200" dirty="0"/>
              <a:t>Presentation and analysis of findings</a:t>
            </a:r>
          </a:p>
          <a:p>
            <a:r>
              <a:rPr lang="en-US" sz="5200" dirty="0"/>
              <a:t>Evaluation of the Student Task and the student’s own contribution</a:t>
            </a:r>
          </a:p>
          <a:p>
            <a:r>
              <a:rPr lang="en-US" sz="5200" dirty="0"/>
              <a:t>How other courses contributed to the Student Task</a:t>
            </a:r>
          </a:p>
          <a:p>
            <a:r>
              <a:rPr lang="en-US" sz="5200" dirty="0"/>
              <a:t>The primary purpose of the Student Task is to give students an opportunity to develop an opportunity to develop a stronger awareness of the coherent links that exist between the concepts, skills, competencies, experiences, knowledge and understanding that they have developed and/or required through study of a range of courses within the LCA </a:t>
            </a:r>
            <a:r>
              <a:rPr lang="en-US" sz="5200" dirty="0" err="1"/>
              <a:t>programme</a:t>
            </a:r>
            <a:r>
              <a:rPr lang="en-US" sz="5200" dirty="0"/>
              <a:t>. The Student Task should draw learning together rather than allowing it to become or remain a fragmented experience. This process is referred to as integration.</a:t>
            </a:r>
          </a:p>
          <a:p>
            <a:endParaRPr lang="en-US" sz="1100" dirty="0"/>
          </a:p>
          <a:p>
            <a:endParaRPr lang="en-US" sz="1100" dirty="0"/>
          </a:p>
          <a:p>
            <a:endParaRPr lang="en-US" sz="1100" dirty="0"/>
          </a:p>
          <a:p>
            <a:endParaRPr lang="en-US" sz="1100" dirty="0"/>
          </a:p>
          <a:p>
            <a:endParaRPr lang="en-US" sz="1100" dirty="0"/>
          </a:p>
          <a:p>
            <a:endParaRPr lang="en-IE" sz="11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3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5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Image result for presentation mitchelstown">
            <a:hlinkClick r:id="rId2"/>
            <a:extLst>
              <a:ext uri="{FF2B5EF4-FFF2-40B4-BE49-F238E27FC236}">
                <a16:creationId xmlns:a16="http://schemas.microsoft.com/office/drawing/2014/main" id="{330BE4F6-AB7A-4CBC-98B6-1D0667FD2E48}"/>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827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7027632-B165-4555-97A6-B8EEEF366FD2}"/>
              </a:ext>
            </a:extLst>
          </p:cNvPr>
          <p:cNvSpPr>
            <a:spLocks noGrp="1"/>
          </p:cNvSpPr>
          <p:nvPr>
            <p:ph type="title"/>
          </p:nvPr>
        </p:nvSpPr>
        <p:spPr>
          <a:xfrm>
            <a:off x="863029" y="1012004"/>
            <a:ext cx="3416158" cy="4795408"/>
          </a:xfrm>
        </p:spPr>
        <p:txBody>
          <a:bodyPr>
            <a:normAutofit/>
          </a:bodyPr>
          <a:lstStyle/>
          <a:p>
            <a:r>
              <a:rPr lang="en-US" b="1">
                <a:solidFill>
                  <a:srgbClr val="FFFFFF"/>
                </a:solidFill>
              </a:rPr>
              <a:t>Some comments from students why they chose LCA</a:t>
            </a:r>
            <a:br>
              <a:rPr lang="en-IE">
                <a:solidFill>
                  <a:srgbClr val="FFFFFF"/>
                </a:solidFill>
              </a:rPr>
            </a:br>
            <a:endParaRPr lang="en-IE">
              <a:solidFill>
                <a:srgbClr val="FFFFFF"/>
              </a:solidFill>
            </a:endParaRPr>
          </a:p>
        </p:txBody>
      </p:sp>
      <p:graphicFrame>
        <p:nvGraphicFramePr>
          <p:cNvPr id="5" name="Content Placeholder 2">
            <a:extLst>
              <a:ext uri="{FF2B5EF4-FFF2-40B4-BE49-F238E27FC236}">
                <a16:creationId xmlns:a16="http://schemas.microsoft.com/office/drawing/2014/main" id="{6D649C3C-8C78-4FC0-B834-48BAFB653DF9}"/>
              </a:ext>
            </a:extLst>
          </p:cNvPr>
          <p:cNvGraphicFramePr>
            <a:graphicFrameLocks noGrp="1"/>
          </p:cNvGraphicFramePr>
          <p:nvPr>
            <p:ph idx="1"/>
            <p:extLst>
              <p:ext uri="{D42A27DB-BD31-4B8C-83A1-F6EECF244321}">
                <p14:modId xmlns:p14="http://schemas.microsoft.com/office/powerpoint/2010/main" val="392484853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5" descr="Image result for presentation mitchelstown">
            <a:hlinkClick r:id="rId7"/>
            <a:extLst>
              <a:ext uri="{FF2B5EF4-FFF2-40B4-BE49-F238E27FC236}">
                <a16:creationId xmlns:a16="http://schemas.microsoft.com/office/drawing/2014/main" id="{384B5910-A237-4733-8FC8-98341A59DDD7}"/>
              </a:ext>
            </a:extLst>
          </p:cNvPr>
          <p:cNvPicPr>
            <a:picLocks noChangeAspect="1" noChangeArrowheads="1"/>
          </p:cNvPicPr>
          <p:nvPr/>
        </p:nvPicPr>
        <p:blipFill rotWithShape="1">
          <a:blip r:embed="rId8">
            <a:alphaModFix/>
            <a:extLst>
              <a:ext uri="{28A0092B-C50C-407E-A947-70E740481C1C}">
                <a14:useLocalDpi xmlns:a14="http://schemas.microsoft.com/office/drawing/2010/main" val="0"/>
              </a:ext>
            </a:extLst>
          </a:blip>
          <a:srcRect r="-3" b="157"/>
          <a:stretch/>
        </p:blipFill>
        <p:spPr bwMode="auto">
          <a:xfrm>
            <a:off x="1250322" y="4591812"/>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092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200C89-E63E-4B08-B783-90FC580882F8}"/>
              </a:ext>
            </a:extLst>
          </p:cNvPr>
          <p:cNvSpPr>
            <a:spLocks noGrp="1"/>
          </p:cNvSpPr>
          <p:nvPr>
            <p:ph idx="1"/>
          </p:nvPr>
        </p:nvSpPr>
        <p:spPr>
          <a:xfrm>
            <a:off x="320842" y="721895"/>
            <a:ext cx="8165431" cy="5470358"/>
          </a:xfrm>
        </p:spPr>
        <p:txBody>
          <a:bodyPr anchor="ctr">
            <a:normAutofit/>
          </a:bodyPr>
          <a:lstStyle/>
          <a:p>
            <a:pPr marL="0" indent="0">
              <a:buNone/>
            </a:pPr>
            <a:r>
              <a:rPr lang="en-US" b="1" dirty="0"/>
              <a:t>The LCA </a:t>
            </a:r>
            <a:r>
              <a:rPr lang="en-US" b="1" dirty="0" err="1"/>
              <a:t>programme</a:t>
            </a:r>
            <a:r>
              <a:rPr lang="en-US" b="1" dirty="0"/>
              <a:t> has been running very successfully in Presentation Secondary School for many years with many of our graduates going on to further education or employment. It is important to note that the LCA is not a barrier to third level education. A student who successfully completes LCA </a:t>
            </a:r>
            <a:r>
              <a:rPr lang="en-US" b="1" u="sng" dirty="0"/>
              <a:t>can</a:t>
            </a:r>
            <a:r>
              <a:rPr lang="en-US" b="1" dirty="0"/>
              <a:t> go on to college/university. The student must first complete a PLC course (Post Leaving Certificate course) and then apply to the college of their choice.</a:t>
            </a:r>
            <a:endParaRPr lang="en-IE" dirty="0"/>
          </a:p>
          <a:p>
            <a:endParaRPr lang="en-IE" sz="2400" dirty="0"/>
          </a:p>
        </p:txBody>
      </p:sp>
      <p:sp>
        <p:nvSpPr>
          <p:cNvPr id="72" name="Rectangle 7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3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5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7" name="Picture 3" descr="Image result for presentation mitchelstown">
            <a:hlinkClick r:id="rId2"/>
            <a:extLst>
              <a:ext uri="{FF2B5EF4-FFF2-40B4-BE49-F238E27FC236}">
                <a16:creationId xmlns:a16="http://schemas.microsoft.com/office/drawing/2014/main" id="{F9312740-B1FA-4291-A1E5-FE80DC0F0F38}"/>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14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023D7-8C68-4590-94D4-9171DE6C05EC}"/>
              </a:ext>
            </a:extLst>
          </p:cNvPr>
          <p:cNvSpPr>
            <a:spLocks noGrp="1"/>
          </p:cNvSpPr>
          <p:nvPr>
            <p:ph type="title"/>
          </p:nvPr>
        </p:nvSpPr>
        <p:spPr/>
        <p:txBody>
          <a:bodyPr>
            <a:normAutofit fontScale="90000"/>
          </a:bodyPr>
          <a:lstStyle/>
          <a:p>
            <a:r>
              <a:rPr lang="en-US" b="1" dirty="0"/>
              <a:t>What is the Leaving Certificate Applied </a:t>
            </a:r>
            <a:r>
              <a:rPr lang="en-US" b="1" dirty="0" err="1"/>
              <a:t>Programme</a:t>
            </a:r>
            <a:r>
              <a:rPr lang="en-US" b="1" dirty="0"/>
              <a:t>?</a:t>
            </a:r>
            <a:br>
              <a:rPr lang="en-IE" dirty="0"/>
            </a:br>
            <a:endParaRPr lang="en-IE" dirty="0"/>
          </a:p>
        </p:txBody>
      </p:sp>
      <p:sp>
        <p:nvSpPr>
          <p:cNvPr id="3" name="Content Placeholder 2">
            <a:extLst>
              <a:ext uri="{FF2B5EF4-FFF2-40B4-BE49-F238E27FC236}">
                <a16:creationId xmlns:a16="http://schemas.microsoft.com/office/drawing/2014/main" id="{79DDB719-59E4-4DCF-A036-A87B65CFF3D6}"/>
              </a:ext>
            </a:extLst>
          </p:cNvPr>
          <p:cNvSpPr>
            <a:spLocks noGrp="1"/>
          </p:cNvSpPr>
          <p:nvPr>
            <p:ph sz="half" idx="1"/>
          </p:nvPr>
        </p:nvSpPr>
        <p:spPr/>
        <p:txBody>
          <a:bodyPr>
            <a:normAutofit fontScale="92500" lnSpcReduction="20000"/>
          </a:bodyPr>
          <a:lstStyle/>
          <a:p>
            <a:r>
              <a:rPr lang="en-US" dirty="0"/>
              <a:t>The Leaving Certificate Applied is a distinct, self-contained Leaving Certificate </a:t>
            </a:r>
            <a:r>
              <a:rPr lang="en-US" dirty="0" err="1"/>
              <a:t>programme</a:t>
            </a:r>
            <a:r>
              <a:rPr lang="en-US" dirty="0"/>
              <a:t>. It is designed for those students who do not wish to proceed directly to third level education or for those whose needs, aspirations and aptitudes are not adequately catered for by the other two Leaving Certificate </a:t>
            </a:r>
            <a:r>
              <a:rPr lang="en-US" dirty="0" err="1"/>
              <a:t>programmes</a:t>
            </a:r>
            <a:r>
              <a:rPr lang="en-US" dirty="0"/>
              <a:t> (the Leaving Certificate established </a:t>
            </a:r>
            <a:r>
              <a:rPr lang="en-US" dirty="0" err="1"/>
              <a:t>programme</a:t>
            </a:r>
            <a:r>
              <a:rPr lang="en-US" dirty="0"/>
              <a:t> and the Leaving Certificate Vocational </a:t>
            </a:r>
            <a:r>
              <a:rPr lang="en-US" dirty="0" err="1"/>
              <a:t>Programme</a:t>
            </a:r>
            <a:r>
              <a:rPr lang="en-US" dirty="0"/>
              <a:t>/LCVP). </a:t>
            </a:r>
          </a:p>
          <a:p>
            <a:endParaRPr lang="en-IE" dirty="0"/>
          </a:p>
        </p:txBody>
      </p:sp>
      <p:sp>
        <p:nvSpPr>
          <p:cNvPr id="4" name="Content Placeholder 3">
            <a:extLst>
              <a:ext uri="{FF2B5EF4-FFF2-40B4-BE49-F238E27FC236}">
                <a16:creationId xmlns:a16="http://schemas.microsoft.com/office/drawing/2014/main" id="{EDB69EC9-53C0-415F-A0A3-E132E74E2402}"/>
              </a:ext>
            </a:extLst>
          </p:cNvPr>
          <p:cNvSpPr>
            <a:spLocks noGrp="1"/>
          </p:cNvSpPr>
          <p:nvPr>
            <p:ph sz="half" idx="2"/>
          </p:nvPr>
        </p:nvSpPr>
        <p:spPr/>
        <p:txBody>
          <a:bodyPr>
            <a:normAutofit fontScale="92500" lnSpcReduction="20000"/>
          </a:bodyPr>
          <a:lstStyle/>
          <a:p>
            <a:r>
              <a:rPr lang="en-US" dirty="0"/>
              <a:t>The Leaving Certificate Applied is structured around three main elements-</a:t>
            </a:r>
            <a:r>
              <a:rPr lang="en-US" b="1" i="1" dirty="0"/>
              <a:t>Vocational Preparation</a:t>
            </a:r>
            <a:r>
              <a:rPr lang="en-US" dirty="0"/>
              <a:t>, </a:t>
            </a:r>
            <a:r>
              <a:rPr lang="en-US" b="1" i="1" dirty="0"/>
              <a:t>Vocational Education</a:t>
            </a:r>
            <a:r>
              <a:rPr lang="en-US" dirty="0"/>
              <a:t> and </a:t>
            </a:r>
            <a:r>
              <a:rPr lang="en-US" b="1" i="1" dirty="0"/>
              <a:t>General Education</a:t>
            </a:r>
            <a:r>
              <a:rPr lang="en-US" dirty="0"/>
              <a:t>-which are inter-related and independent. This </a:t>
            </a:r>
            <a:r>
              <a:rPr lang="en-US" dirty="0" err="1"/>
              <a:t>programme</a:t>
            </a:r>
            <a:r>
              <a:rPr lang="en-US" dirty="0"/>
              <a:t> is </a:t>
            </a:r>
            <a:r>
              <a:rPr lang="en-US" dirty="0" err="1"/>
              <a:t>characterised</a:t>
            </a:r>
            <a:r>
              <a:rPr lang="en-US" dirty="0"/>
              <a:t> by educational experiences of an active, practical and student-</a:t>
            </a:r>
            <a:r>
              <a:rPr lang="en-US" dirty="0" err="1"/>
              <a:t>centred</a:t>
            </a:r>
            <a:r>
              <a:rPr lang="en-US" dirty="0"/>
              <a:t> nature.</a:t>
            </a:r>
            <a:endParaRPr lang="en-IE" dirty="0"/>
          </a:p>
          <a:p>
            <a:endParaRPr lang="en-IE" dirty="0"/>
          </a:p>
        </p:txBody>
      </p:sp>
      <p:pic>
        <p:nvPicPr>
          <p:cNvPr id="5" name="Picture 5" descr="Image result for presentation mitchelstown">
            <a:hlinkClick r:id="rId2"/>
            <a:extLst>
              <a:ext uri="{FF2B5EF4-FFF2-40B4-BE49-F238E27FC236}">
                <a16:creationId xmlns:a16="http://schemas.microsoft.com/office/drawing/2014/main" id="{BB1A0B3E-E7A2-46B5-B016-126DAC88580B}"/>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7183" r="5918" b="1"/>
          <a:stretch/>
        </p:blipFill>
        <p:spPr bwMode="auto">
          <a:xfrm>
            <a:off x="10748526" y="125974"/>
            <a:ext cx="1210547" cy="1393032"/>
          </a:xfrm>
          <a:custGeom>
            <a:avLst/>
            <a:gdLst>
              <a:gd name="connsiteX0" fmla="*/ 2178155 w 5298683"/>
              <a:gd name="connsiteY0" fmla="*/ 0 h 6097438"/>
              <a:gd name="connsiteX1" fmla="*/ 5298683 w 5298683"/>
              <a:gd name="connsiteY1" fmla="*/ 3120527 h 6097438"/>
              <a:gd name="connsiteX2" fmla="*/ 3392805 w 5298683"/>
              <a:gd name="connsiteY2" fmla="*/ 5995828 h 6097438"/>
              <a:gd name="connsiteX3" fmla="*/ 3115184 w 5298683"/>
              <a:gd name="connsiteY3" fmla="*/ 6097438 h 6097438"/>
              <a:gd name="connsiteX4" fmla="*/ 1241127 w 5298683"/>
              <a:gd name="connsiteY4" fmla="*/ 6097438 h 6097438"/>
              <a:gd name="connsiteX5" fmla="*/ 963506 w 5298683"/>
              <a:gd name="connsiteY5" fmla="*/ 5995828 h 6097438"/>
              <a:gd name="connsiteX6" fmla="*/ 193210 w 5298683"/>
              <a:gd name="connsiteY6" fmla="*/ 5528477 h 6097438"/>
              <a:gd name="connsiteX7" fmla="*/ 0 w 5298683"/>
              <a:gd name="connsiteY7" fmla="*/ 5352876 h 6097438"/>
              <a:gd name="connsiteX8" fmla="*/ 0 w 5298683"/>
              <a:gd name="connsiteY8" fmla="*/ 888178 h 6097438"/>
              <a:gd name="connsiteX9" fmla="*/ 193210 w 5298683"/>
              <a:gd name="connsiteY9" fmla="*/ 712577 h 6097438"/>
              <a:gd name="connsiteX10" fmla="*/ 2178155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912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4DEC65-5963-41D7-9274-6CBA93E02682}"/>
              </a:ext>
            </a:extLst>
          </p:cNvPr>
          <p:cNvSpPr>
            <a:spLocks noGrp="1"/>
          </p:cNvSpPr>
          <p:nvPr>
            <p:ph idx="1"/>
          </p:nvPr>
        </p:nvSpPr>
        <p:spPr>
          <a:xfrm>
            <a:off x="1136429" y="450167"/>
            <a:ext cx="6467867" cy="5278620"/>
          </a:xfrm>
        </p:spPr>
        <p:txBody>
          <a:bodyPr anchor="ctr">
            <a:normAutofit/>
          </a:bodyPr>
          <a:lstStyle/>
          <a:p>
            <a:pPr marL="0" indent="0">
              <a:buNone/>
            </a:pPr>
            <a:r>
              <a:rPr lang="en-US" sz="2400" dirty="0"/>
              <a:t>The Leaving Certificate Applied (</a:t>
            </a:r>
            <a:r>
              <a:rPr lang="en-US" sz="2400" b="1" dirty="0"/>
              <a:t>LCA</a:t>
            </a:r>
            <a:r>
              <a:rPr lang="en-US" sz="2400" dirty="0"/>
              <a:t>) is a two-year Leaving, available to students who wish to follow a practical or vocationally orientated </a:t>
            </a:r>
            <a:r>
              <a:rPr lang="en-US" sz="2400" dirty="0" err="1"/>
              <a:t>programme</a:t>
            </a:r>
            <a:r>
              <a:rPr lang="en-US" sz="2400" dirty="0"/>
              <a:t>. The word ‘applied’ is used because the </a:t>
            </a:r>
            <a:r>
              <a:rPr lang="en-US" sz="2400" dirty="0" err="1"/>
              <a:t>programme</a:t>
            </a:r>
            <a:r>
              <a:rPr lang="en-US" sz="2400" dirty="0"/>
              <a:t> is designed to allow the students to apply the learning and experiences they gain over the two years of the </a:t>
            </a:r>
            <a:r>
              <a:rPr lang="en-US" sz="2400" dirty="0" err="1"/>
              <a:t>programme</a:t>
            </a:r>
            <a:r>
              <a:rPr lang="en-US" sz="2400" dirty="0"/>
              <a:t> to practical educational tasks at school, in the workplace and in the wider community.</a:t>
            </a:r>
            <a:r>
              <a:rPr lang="en-IE" sz="2400" dirty="0"/>
              <a:t> </a:t>
            </a:r>
            <a:r>
              <a:rPr lang="en-US" sz="2400" dirty="0"/>
              <a:t>It is a two-year </a:t>
            </a:r>
            <a:r>
              <a:rPr lang="en-US" sz="2400" dirty="0" err="1"/>
              <a:t>programme</a:t>
            </a:r>
            <a:r>
              <a:rPr lang="en-US" sz="2400" dirty="0"/>
              <a:t> aimed at preparing students for adult and working life. It is marked differently to the traditional Leaving Certificate established </a:t>
            </a:r>
            <a:r>
              <a:rPr lang="en-US" sz="2400" dirty="0" err="1"/>
              <a:t>programme</a:t>
            </a:r>
            <a:r>
              <a:rPr lang="en-US" sz="2400" dirty="0"/>
              <a:t> but </a:t>
            </a:r>
            <a:r>
              <a:rPr lang="en-US" sz="2400" b="1" dirty="0"/>
              <a:t>still is a gateway to third level education. </a:t>
            </a:r>
            <a:endParaRPr lang="en-IE" sz="2400" dirty="0"/>
          </a:p>
          <a:p>
            <a:endParaRPr lang="en-IE" sz="20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3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5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Image result for presentation mitchelstown">
            <a:hlinkClick r:id="rId2"/>
            <a:extLst>
              <a:ext uri="{FF2B5EF4-FFF2-40B4-BE49-F238E27FC236}">
                <a16:creationId xmlns:a16="http://schemas.microsoft.com/office/drawing/2014/main" id="{79DBC92A-97D3-4484-9936-42AEB3E10971}"/>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8794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4DEC65-5963-41D7-9274-6CBA93E02682}"/>
              </a:ext>
            </a:extLst>
          </p:cNvPr>
          <p:cNvSpPr>
            <a:spLocks noGrp="1"/>
          </p:cNvSpPr>
          <p:nvPr>
            <p:ph idx="1"/>
          </p:nvPr>
        </p:nvSpPr>
        <p:spPr>
          <a:xfrm>
            <a:off x="309489" y="309489"/>
            <a:ext cx="8493642" cy="6203853"/>
          </a:xfrm>
        </p:spPr>
        <p:txBody>
          <a:bodyPr anchor="ctr">
            <a:normAutofit fontScale="92500" lnSpcReduction="10000"/>
          </a:bodyPr>
          <a:lstStyle/>
          <a:p>
            <a:pPr marL="0" indent="0">
              <a:buNone/>
            </a:pPr>
            <a:r>
              <a:rPr lang="en-US" sz="4800" b="1" dirty="0"/>
              <a:t>What is different about the Leaving Certificate Applied?</a:t>
            </a:r>
          </a:p>
          <a:p>
            <a:pPr marL="0" indent="0">
              <a:buNone/>
            </a:pPr>
            <a:r>
              <a:rPr lang="en-US" sz="2400" b="1" dirty="0"/>
              <a:t>LCA is different in a number of ways</a:t>
            </a:r>
            <a:r>
              <a:rPr lang="en-US" sz="2400" dirty="0"/>
              <a:t>:</a:t>
            </a:r>
            <a:endParaRPr lang="en-IE" sz="2400" dirty="0"/>
          </a:p>
          <a:p>
            <a:pPr lvl="0"/>
            <a:r>
              <a:rPr lang="en-US" sz="2400" dirty="0"/>
              <a:t>It is a distinct and self-contained </a:t>
            </a:r>
            <a:r>
              <a:rPr lang="en-US" sz="2400" dirty="0" err="1"/>
              <a:t>programme</a:t>
            </a:r>
            <a:r>
              <a:rPr lang="en-US" sz="2400" dirty="0"/>
              <a:t> made up of a number of courses.</a:t>
            </a:r>
            <a:endParaRPr lang="en-IE" sz="2400" dirty="0"/>
          </a:p>
          <a:p>
            <a:pPr lvl="0"/>
            <a:r>
              <a:rPr lang="en-US" sz="2400" dirty="0"/>
              <a:t>It is a practical </a:t>
            </a:r>
            <a:r>
              <a:rPr lang="en-US" sz="2400" dirty="0" err="1"/>
              <a:t>programme</a:t>
            </a:r>
            <a:r>
              <a:rPr lang="en-US" sz="2400" dirty="0"/>
              <a:t> that makes use of active and student </a:t>
            </a:r>
            <a:r>
              <a:rPr lang="en-US" sz="2400" dirty="0" err="1"/>
              <a:t>centred</a:t>
            </a:r>
            <a:r>
              <a:rPr lang="en-US" sz="2400" dirty="0"/>
              <a:t> learning methodologies.</a:t>
            </a:r>
            <a:endParaRPr lang="en-IE" sz="2400" dirty="0"/>
          </a:p>
          <a:p>
            <a:pPr lvl="0"/>
            <a:r>
              <a:rPr lang="en-US" sz="2400" dirty="0"/>
              <a:t>It includes </a:t>
            </a:r>
            <a:r>
              <a:rPr lang="en-US" sz="2400" u="sng" dirty="0"/>
              <a:t>seven</a:t>
            </a:r>
            <a:r>
              <a:rPr lang="en-US" sz="2400" dirty="0"/>
              <a:t> </a:t>
            </a:r>
            <a:r>
              <a:rPr lang="en-US" sz="2400" b="1" i="1" dirty="0"/>
              <a:t>Student Tasks</a:t>
            </a:r>
            <a:r>
              <a:rPr lang="en-US" sz="2400" dirty="0"/>
              <a:t> that bring together learning experiences that the students have gained form the courses they have taken.</a:t>
            </a:r>
            <a:endParaRPr lang="en-IE" sz="2400" dirty="0"/>
          </a:p>
          <a:p>
            <a:pPr lvl="0"/>
            <a:r>
              <a:rPr lang="en-US" sz="2400" dirty="0"/>
              <a:t>It uses a unique system of assessment. The students’ work is assessed over the two years of the </a:t>
            </a:r>
            <a:r>
              <a:rPr lang="en-US" sz="2400" dirty="0" err="1"/>
              <a:t>programme</a:t>
            </a:r>
            <a:r>
              <a:rPr lang="en-US" sz="2400" dirty="0"/>
              <a:t> and they gain </a:t>
            </a:r>
            <a:r>
              <a:rPr lang="en-US" sz="2400" b="1" i="1" dirty="0"/>
              <a:t>credits</a:t>
            </a:r>
            <a:r>
              <a:rPr lang="en-US" sz="2400" dirty="0"/>
              <a:t> as they go along. </a:t>
            </a:r>
            <a:r>
              <a:rPr lang="en-US" sz="2400" b="1" i="1" dirty="0"/>
              <a:t>Practical interviews</a:t>
            </a:r>
            <a:r>
              <a:rPr lang="en-US" sz="2400" dirty="0"/>
              <a:t> and </a:t>
            </a:r>
            <a:r>
              <a:rPr lang="en-US" sz="2400" b="1" i="1" dirty="0"/>
              <a:t>terminal written papers</a:t>
            </a:r>
            <a:r>
              <a:rPr lang="en-US" sz="2400" dirty="0"/>
              <a:t> are among the different forms of assessment used. The students’ communication, problem solving and practical skills are also assessed.</a:t>
            </a:r>
            <a:endParaRPr lang="en-IE" sz="2400" dirty="0"/>
          </a:p>
          <a:p>
            <a:pPr marL="0" indent="0">
              <a:buNone/>
            </a:pPr>
            <a:br>
              <a:rPr lang="en-IE" sz="2400" dirty="0"/>
            </a:br>
            <a:endParaRPr lang="en-IE" sz="24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3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5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Image result for presentation mitchelstown">
            <a:hlinkClick r:id="rId2"/>
            <a:extLst>
              <a:ext uri="{FF2B5EF4-FFF2-40B4-BE49-F238E27FC236}">
                <a16:creationId xmlns:a16="http://schemas.microsoft.com/office/drawing/2014/main" id="{79DBC92A-97D3-4484-9936-42AEB3E10971}"/>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734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DEB11-7A8E-4DA3-B28C-EE2A62417DD0}"/>
              </a:ext>
            </a:extLst>
          </p:cNvPr>
          <p:cNvSpPr>
            <a:spLocks noGrp="1"/>
          </p:cNvSpPr>
          <p:nvPr>
            <p:ph type="title"/>
          </p:nvPr>
        </p:nvSpPr>
        <p:spPr>
          <a:xfrm>
            <a:off x="1136428" y="627564"/>
            <a:ext cx="7474172" cy="1325563"/>
          </a:xfrm>
        </p:spPr>
        <p:txBody>
          <a:bodyPr>
            <a:normAutofit/>
          </a:bodyPr>
          <a:lstStyle/>
          <a:p>
            <a:r>
              <a:rPr lang="en-US" b="1" dirty="0"/>
              <a:t>Underlying Principles of LCA:</a:t>
            </a:r>
            <a:br>
              <a:rPr lang="en-IE" dirty="0"/>
            </a:br>
            <a:endParaRPr lang="en-IE" dirty="0"/>
          </a:p>
        </p:txBody>
      </p:sp>
      <p:sp>
        <p:nvSpPr>
          <p:cNvPr id="7" name="Content Placeholder 6">
            <a:extLst>
              <a:ext uri="{FF2B5EF4-FFF2-40B4-BE49-F238E27FC236}">
                <a16:creationId xmlns:a16="http://schemas.microsoft.com/office/drawing/2014/main" id="{EB85EBD9-9D54-475D-ADC0-D6B852C3BFA4}"/>
              </a:ext>
            </a:extLst>
          </p:cNvPr>
          <p:cNvSpPr>
            <a:spLocks noGrp="1"/>
          </p:cNvSpPr>
          <p:nvPr>
            <p:ph idx="1"/>
          </p:nvPr>
        </p:nvSpPr>
        <p:spPr>
          <a:xfrm>
            <a:off x="269823" y="1439057"/>
            <a:ext cx="8340777" cy="5096654"/>
          </a:xfrm>
        </p:spPr>
        <p:txBody>
          <a:bodyPr anchor="ctr">
            <a:normAutofit fontScale="92500" lnSpcReduction="10000"/>
          </a:bodyPr>
          <a:lstStyle/>
          <a:p>
            <a:pPr lvl="0"/>
            <a:r>
              <a:rPr lang="en-US" sz="1800" dirty="0"/>
              <a:t>Has as its primary objective the preparation of participants for adult and working life and the development of the participants’ literacy and numeracy skills.</a:t>
            </a:r>
            <a:endParaRPr lang="en-IE" sz="1800" dirty="0"/>
          </a:p>
          <a:p>
            <a:pPr lvl="0"/>
            <a:r>
              <a:rPr lang="en-US" sz="1800" dirty="0"/>
              <a:t>It is intended to meet the needs of those participants who are not adequately catered for by other Leaving Certificate </a:t>
            </a:r>
            <a:r>
              <a:rPr lang="en-US" sz="1800" dirty="0" err="1"/>
              <a:t>programmes</a:t>
            </a:r>
            <a:r>
              <a:rPr lang="en-US" sz="1800" dirty="0"/>
              <a:t> or who choose not to opt for such options.</a:t>
            </a:r>
            <a:endParaRPr lang="en-IE" sz="1800" dirty="0"/>
          </a:p>
          <a:p>
            <a:pPr lvl="0"/>
            <a:r>
              <a:rPr lang="en-US" sz="1800" dirty="0"/>
              <a:t>It is a distinct and self-contained </a:t>
            </a:r>
            <a:r>
              <a:rPr lang="en-US" sz="1800" dirty="0" err="1"/>
              <a:t>programme</a:t>
            </a:r>
            <a:r>
              <a:rPr lang="en-US" sz="1800" dirty="0"/>
              <a:t> of two years.</a:t>
            </a:r>
            <a:endParaRPr lang="en-IE" sz="1800" dirty="0"/>
          </a:p>
          <a:p>
            <a:pPr lvl="0"/>
            <a:r>
              <a:rPr lang="en-US" sz="1800" dirty="0"/>
              <a:t>Consists of three main elements: Vocational Preparation, Vocational Education; General Education.</a:t>
            </a:r>
            <a:endParaRPr lang="en-IE" sz="1800" dirty="0"/>
          </a:p>
          <a:p>
            <a:pPr lvl="0"/>
            <a:r>
              <a:rPr lang="en-US" sz="1800" dirty="0"/>
              <a:t>Has established the concept of integration as a central element of the </a:t>
            </a:r>
            <a:r>
              <a:rPr lang="en-US" sz="1800" dirty="0" err="1"/>
              <a:t>programme</a:t>
            </a:r>
            <a:r>
              <a:rPr lang="en-US" sz="1800" dirty="0"/>
              <a:t> structure and of the participants’ learning experience.</a:t>
            </a:r>
            <a:endParaRPr lang="en-IE" sz="1800" dirty="0"/>
          </a:p>
          <a:p>
            <a:pPr lvl="0"/>
            <a:r>
              <a:rPr lang="en-US" sz="1800" dirty="0"/>
              <a:t>Places a premium on the personal and social development of participants.</a:t>
            </a:r>
            <a:endParaRPr lang="en-IE" sz="1800" dirty="0"/>
          </a:p>
          <a:p>
            <a:pPr lvl="0"/>
            <a:r>
              <a:rPr lang="en-US" sz="1800" dirty="0"/>
              <a:t>Provides opportunities to develop the participants’ processes of self-evaluation.</a:t>
            </a:r>
            <a:endParaRPr lang="en-IE" sz="1800" dirty="0"/>
          </a:p>
          <a:p>
            <a:pPr lvl="0"/>
            <a:r>
              <a:rPr lang="en-US" sz="1800" dirty="0"/>
              <a:t>Has a strong community base so as to complement the school as a learning site.</a:t>
            </a:r>
            <a:endParaRPr lang="en-IE" sz="1800" dirty="0"/>
          </a:p>
          <a:p>
            <a:pPr lvl="0"/>
            <a:r>
              <a:rPr lang="en-US" sz="1800" dirty="0"/>
              <a:t>Has available a broad range of teaching and learning methodologies and participant </a:t>
            </a:r>
            <a:r>
              <a:rPr lang="en-US" sz="1800" dirty="0" err="1"/>
              <a:t>centred</a:t>
            </a:r>
            <a:r>
              <a:rPr lang="en-US" sz="1800" dirty="0"/>
              <a:t> learning.</a:t>
            </a:r>
            <a:endParaRPr lang="en-IE" sz="1800" dirty="0"/>
          </a:p>
          <a:p>
            <a:pPr lvl="0"/>
            <a:r>
              <a:rPr lang="en-US" sz="1800" dirty="0"/>
              <a:t>Has available an appropriate range of modes and techniques for assessing the progress of the participants.</a:t>
            </a:r>
            <a:endParaRPr lang="en-IE" sz="1800" dirty="0"/>
          </a:p>
          <a:p>
            <a:pPr lvl="0"/>
            <a:r>
              <a:rPr lang="en-US" sz="1800" dirty="0"/>
              <a:t>Provides access to further education and training.</a:t>
            </a:r>
            <a:endParaRPr lang="en-IE" sz="1800" dirty="0"/>
          </a:p>
          <a:p>
            <a:endParaRPr lang="en-IE" sz="1000" dirty="0"/>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3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5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5" descr="Image result for presentation mitchelstown">
            <a:hlinkClick r:id="rId2"/>
            <a:extLst>
              <a:ext uri="{FF2B5EF4-FFF2-40B4-BE49-F238E27FC236}">
                <a16:creationId xmlns:a16="http://schemas.microsoft.com/office/drawing/2014/main" id="{E7B61342-4C79-4918-B871-B99BD060B1C9}"/>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862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60FB9-60AE-4718-BA4A-F2F834525448}"/>
              </a:ext>
            </a:extLst>
          </p:cNvPr>
          <p:cNvSpPr>
            <a:spLocks noGrp="1"/>
          </p:cNvSpPr>
          <p:nvPr>
            <p:ph type="title"/>
          </p:nvPr>
        </p:nvSpPr>
        <p:spPr>
          <a:xfrm>
            <a:off x="1136428" y="627564"/>
            <a:ext cx="7474172" cy="1325563"/>
          </a:xfrm>
        </p:spPr>
        <p:txBody>
          <a:bodyPr>
            <a:noAutofit/>
          </a:bodyPr>
          <a:lstStyle/>
          <a:p>
            <a:r>
              <a:rPr lang="en-US" sz="5400" b="1" u="sng" dirty="0" err="1"/>
              <a:t>Programme</a:t>
            </a:r>
            <a:r>
              <a:rPr lang="en-US" sz="5400" b="1" u="sng" dirty="0"/>
              <a:t> Requirements</a:t>
            </a:r>
            <a:endParaRPr lang="en-IE" sz="5400" u="sng" dirty="0"/>
          </a:p>
        </p:txBody>
      </p:sp>
      <p:sp>
        <p:nvSpPr>
          <p:cNvPr id="3" name="Content Placeholder 2">
            <a:extLst>
              <a:ext uri="{FF2B5EF4-FFF2-40B4-BE49-F238E27FC236}">
                <a16:creationId xmlns:a16="http://schemas.microsoft.com/office/drawing/2014/main" id="{C30D3EA5-D930-49D5-90C3-E27A7D1D3ABE}"/>
              </a:ext>
            </a:extLst>
          </p:cNvPr>
          <p:cNvSpPr>
            <a:spLocks noGrp="1"/>
          </p:cNvSpPr>
          <p:nvPr>
            <p:ph idx="1"/>
          </p:nvPr>
        </p:nvSpPr>
        <p:spPr>
          <a:xfrm>
            <a:off x="284813" y="1319135"/>
            <a:ext cx="8518318" cy="5336498"/>
          </a:xfrm>
        </p:spPr>
        <p:txBody>
          <a:bodyPr anchor="ctr">
            <a:normAutofit/>
          </a:bodyPr>
          <a:lstStyle/>
          <a:p>
            <a:pPr marL="0" indent="0">
              <a:buNone/>
            </a:pPr>
            <a:r>
              <a:rPr lang="en-US" dirty="0"/>
              <a:t>The LCA </a:t>
            </a:r>
            <a:r>
              <a:rPr lang="en-US" dirty="0" err="1"/>
              <a:t>programme</a:t>
            </a:r>
            <a:r>
              <a:rPr lang="en-US" dirty="0"/>
              <a:t> consists of a range of courses, each designed on a modular basis. A </a:t>
            </a:r>
            <a:r>
              <a:rPr lang="en-US" b="1" i="1" dirty="0"/>
              <a:t>module</a:t>
            </a:r>
            <a:r>
              <a:rPr lang="en-US" dirty="0"/>
              <a:t> is of thirty hours duration. Each year of the two-year </a:t>
            </a:r>
            <a:r>
              <a:rPr lang="en-US" dirty="0" err="1"/>
              <a:t>programme</a:t>
            </a:r>
            <a:r>
              <a:rPr lang="en-US" dirty="0"/>
              <a:t> is divided into two sessions, September to January and February to June, to facilitate the modular structure of the course. A module within a given course is usually completed within a session.</a:t>
            </a:r>
            <a:endParaRPr lang="en-IE" dirty="0"/>
          </a:p>
          <a:p>
            <a:endParaRPr lang="en-IE" sz="24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3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5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Image result for presentation mitchelstown">
            <a:hlinkClick r:id="rId2"/>
            <a:extLst>
              <a:ext uri="{FF2B5EF4-FFF2-40B4-BE49-F238E27FC236}">
                <a16:creationId xmlns:a16="http://schemas.microsoft.com/office/drawing/2014/main" id="{914A983A-B683-49D1-A281-0EE592D85DE4}"/>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382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3B6763-9C57-4556-B68A-A8D3CA813A39}"/>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800" i="1" kern="1200">
                <a:solidFill>
                  <a:srgbClr val="FFFFFF"/>
                </a:solidFill>
                <a:latin typeface="+mj-lt"/>
                <a:ea typeface="+mj-ea"/>
                <a:cs typeface="+mj-cs"/>
              </a:rPr>
              <a:t>Courses/Subjects available in Presentation Secondary School for LCA:</a:t>
            </a:r>
            <a:br>
              <a:rPr lang="en-US" sz="2800" kern="1200">
                <a:solidFill>
                  <a:srgbClr val="FFFFFF"/>
                </a:solidFill>
                <a:latin typeface="+mj-lt"/>
                <a:ea typeface="+mj-ea"/>
                <a:cs typeface="+mj-cs"/>
              </a:rPr>
            </a:br>
            <a:endParaRPr lang="en-US" sz="2800" kern="1200">
              <a:solidFill>
                <a:srgbClr val="FFFFFF"/>
              </a:solidFill>
              <a:latin typeface="+mj-lt"/>
              <a:ea typeface="+mj-ea"/>
              <a:cs typeface="+mj-cs"/>
            </a:endParaRPr>
          </a:p>
        </p:txBody>
      </p:sp>
      <p:graphicFrame>
        <p:nvGraphicFramePr>
          <p:cNvPr id="4" name="Content Placeholder 3">
            <a:extLst>
              <a:ext uri="{FF2B5EF4-FFF2-40B4-BE49-F238E27FC236}">
                <a16:creationId xmlns:a16="http://schemas.microsoft.com/office/drawing/2014/main" id="{D51C3D60-1E8E-4AEE-936A-058EDA28E5CB}"/>
              </a:ext>
            </a:extLst>
          </p:cNvPr>
          <p:cNvGraphicFramePr>
            <a:graphicFrameLocks noGrp="1"/>
          </p:cNvGraphicFramePr>
          <p:nvPr>
            <p:ph idx="1"/>
            <p:extLst>
              <p:ext uri="{D42A27DB-BD31-4B8C-83A1-F6EECF244321}">
                <p14:modId xmlns:p14="http://schemas.microsoft.com/office/powerpoint/2010/main" val="3999899587"/>
              </p:ext>
            </p:extLst>
          </p:nvPr>
        </p:nvGraphicFramePr>
        <p:xfrm>
          <a:off x="4785191" y="643466"/>
          <a:ext cx="6764950" cy="5568752"/>
        </p:xfrm>
        <a:graphic>
          <a:graphicData uri="http://schemas.openxmlformats.org/drawingml/2006/table">
            <a:tbl>
              <a:tblPr firstRow="1" firstCol="1" bandRow="1"/>
              <a:tblGrid>
                <a:gridCol w="4376988">
                  <a:extLst>
                    <a:ext uri="{9D8B030D-6E8A-4147-A177-3AD203B41FA5}">
                      <a16:colId xmlns:a16="http://schemas.microsoft.com/office/drawing/2014/main" val="1064074831"/>
                    </a:ext>
                  </a:extLst>
                </a:gridCol>
                <a:gridCol w="2387962">
                  <a:extLst>
                    <a:ext uri="{9D8B030D-6E8A-4147-A177-3AD203B41FA5}">
                      <a16:colId xmlns:a16="http://schemas.microsoft.com/office/drawing/2014/main" val="1121762723"/>
                    </a:ext>
                  </a:extLst>
                </a:gridCol>
              </a:tblGrid>
              <a:tr h="310882">
                <a:tc>
                  <a:txBody>
                    <a:bodyPr/>
                    <a:lstStyle/>
                    <a:p>
                      <a:pPr algn="l" fontAlgn="t">
                        <a:lnSpc>
                          <a:spcPct val="107000"/>
                        </a:lnSpc>
                        <a:spcBef>
                          <a:spcPts val="0"/>
                        </a:spcBef>
                        <a:spcAft>
                          <a:spcPts val="750"/>
                        </a:spcAft>
                      </a:pPr>
                      <a:r>
                        <a:rPr lang="en-IE" sz="11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Vocational Preparation</a:t>
                      </a: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750"/>
                        </a:spcAft>
                      </a:pPr>
                      <a:r>
                        <a:rPr lang="en-IE" sz="11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Number of Modules</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1312703166"/>
                  </a:ext>
                </a:extLst>
              </a:tr>
              <a:tr h="310882">
                <a:tc>
                  <a:txBody>
                    <a:bodyPr/>
                    <a:lstStyle/>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Vocational Preparation and Guidance-Career Guidance and Enterprise</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4153400222"/>
                  </a:ext>
                </a:extLst>
              </a:tr>
              <a:tr h="310882">
                <a:tc>
                  <a:txBody>
                    <a:bodyPr/>
                    <a:lstStyle/>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English and Communication</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3906016454"/>
                  </a:ext>
                </a:extLst>
              </a:tr>
              <a:tr h="310882">
                <a:tc>
                  <a:txBody>
                    <a:bodyPr/>
                    <a:lstStyle/>
                    <a:p>
                      <a:pPr algn="l" fontAlgn="t">
                        <a:lnSpc>
                          <a:spcPct val="107000"/>
                        </a:lnSpc>
                        <a:spcBef>
                          <a:spcPts val="0"/>
                        </a:spcBef>
                        <a:spcAft>
                          <a:spcPts val="750"/>
                        </a:spcAft>
                      </a:pPr>
                      <a:r>
                        <a:rPr lang="en-IE" sz="11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Vocational Education:</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750"/>
                        </a:spcAft>
                      </a:pPr>
                      <a:r>
                        <a:rPr lang="en-IE" sz="11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No. of Modules</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3860697996"/>
                  </a:ext>
                </a:extLst>
              </a:tr>
              <a:tr h="496639">
                <a:tc>
                  <a:txBody>
                    <a:bodyPr/>
                    <a:lstStyle/>
                    <a:p>
                      <a:pPr algn="l" fontAlgn="t">
                        <a:lnSpc>
                          <a:spcPct val="107000"/>
                        </a:lnSpc>
                        <a:spcBef>
                          <a:spcPts val="0"/>
                        </a:spcBef>
                        <a:spcAft>
                          <a:spcPts val="750"/>
                        </a:spcAft>
                      </a:pPr>
                      <a:r>
                        <a:rPr lang="en-IE" sz="1100" b="0" i="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Vocational Specialisms-2 full courses: Hair and Beauty and Hotel, Catering and Tourism</a:t>
                      </a:r>
                      <a:endParaRPr lang="en-IE" sz="1700" b="0" i="0" u="none" strike="noStrike" dirty="0">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8 (4×2)</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159537945"/>
                  </a:ext>
                </a:extLst>
              </a:tr>
              <a:tr h="310882">
                <a:tc>
                  <a:txBody>
                    <a:bodyPr/>
                    <a:lstStyle/>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Mathematical Applications</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1015131000"/>
                  </a:ext>
                </a:extLst>
              </a:tr>
              <a:tr h="310882">
                <a:tc>
                  <a:txBody>
                    <a:bodyPr/>
                    <a:lstStyle/>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Introduction to Information and Communication Technology</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2904664832"/>
                  </a:ext>
                </a:extLst>
              </a:tr>
              <a:tr h="310882">
                <a:tc>
                  <a:txBody>
                    <a:bodyPr/>
                    <a:lstStyle/>
                    <a:p>
                      <a:pPr algn="l" fontAlgn="t">
                        <a:lnSpc>
                          <a:spcPct val="107000"/>
                        </a:lnSpc>
                        <a:spcBef>
                          <a:spcPts val="0"/>
                        </a:spcBef>
                        <a:spcAft>
                          <a:spcPts val="750"/>
                        </a:spcAft>
                      </a:pPr>
                      <a:r>
                        <a:rPr lang="en-IE" sz="11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General Education:</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750"/>
                        </a:spcAft>
                      </a:pPr>
                      <a:r>
                        <a:rPr lang="en-IE" sz="11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No. of Modules</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470683013"/>
                  </a:ext>
                </a:extLst>
              </a:tr>
              <a:tr h="310882">
                <a:tc>
                  <a:txBody>
                    <a:bodyPr/>
                    <a:lstStyle/>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Social Education: Health and Social Education and Contemporary Issues</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516404021"/>
                  </a:ext>
                </a:extLst>
              </a:tr>
              <a:tr h="593074">
                <a:tc>
                  <a:txBody>
                    <a:bodyPr/>
                    <a:lstStyle/>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Irish (5</a:t>
                      </a:r>
                      <a:r>
                        <a:rPr lang="en-IE" sz="900" b="0" i="0" u="none" strike="noStrike" baseline="30000">
                          <a:effectLst/>
                          <a:latin typeface="Times New Roman" panose="02020603050405020304" pitchFamily="18" charset="0"/>
                          <a:ea typeface="Times New Roman" panose="02020603050405020304" pitchFamily="18" charset="0"/>
                          <a:cs typeface="Times New Roman" panose="02020603050405020304" pitchFamily="18" charset="0"/>
                        </a:rPr>
                        <a:t>th</a:t>
                      </a: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Year)</a:t>
                      </a:r>
                      <a:endParaRPr lang="en-IE" sz="1700" b="0" i="0" u="none" strike="noStrike">
                        <a:effectLst/>
                        <a:latin typeface="Arial" panose="020B0604020202020204" pitchFamily="34" charset="0"/>
                      </a:endParaRPr>
                    </a:p>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French (6</a:t>
                      </a:r>
                      <a:r>
                        <a:rPr lang="en-IE" sz="900" b="0" i="0" u="none" strike="noStrike" baseline="30000">
                          <a:effectLst/>
                          <a:latin typeface="Times New Roman" panose="02020603050405020304" pitchFamily="18" charset="0"/>
                          <a:ea typeface="Times New Roman" panose="02020603050405020304" pitchFamily="18" charset="0"/>
                          <a:cs typeface="Times New Roman" panose="02020603050405020304" pitchFamily="18" charset="0"/>
                        </a:rPr>
                        <a:t>th</a:t>
                      </a: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 Year)</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IE" sz="1700" b="0" i="0" u="none" strike="noStrike">
                        <a:effectLst/>
                        <a:latin typeface="Arial" panose="020B0604020202020204" pitchFamily="34" charset="0"/>
                      </a:endParaRPr>
                    </a:p>
                    <a:p>
                      <a:pPr algn="l" fontAlgn="t">
                        <a:lnSpc>
                          <a:spcPct val="107000"/>
                        </a:lnSpc>
                        <a:spcBef>
                          <a:spcPts val="0"/>
                        </a:spcBef>
                        <a:spcAft>
                          <a:spcPts val="75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3533546999"/>
                  </a:ext>
                </a:extLst>
              </a:tr>
              <a:tr h="310882">
                <a:tc>
                  <a:txBody>
                    <a:bodyPr/>
                    <a:lstStyle/>
                    <a:p>
                      <a:pPr algn="l" fontAlgn="t">
                        <a:lnSpc>
                          <a:spcPct val="107000"/>
                        </a:lnSpc>
                        <a:spcBef>
                          <a:spcPts val="0"/>
                        </a:spcBef>
                        <a:spcAft>
                          <a:spcPts val="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Arts Education: Music/Art</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2584077080"/>
                  </a:ext>
                </a:extLst>
              </a:tr>
              <a:tr h="310882">
                <a:tc>
                  <a:txBody>
                    <a:bodyPr/>
                    <a:lstStyle/>
                    <a:p>
                      <a:pPr algn="l" fontAlgn="t">
                        <a:lnSpc>
                          <a:spcPct val="107000"/>
                        </a:lnSpc>
                        <a:spcBef>
                          <a:spcPts val="0"/>
                        </a:spcBef>
                        <a:spcAft>
                          <a:spcPts val="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Leisure and Recreation (including P.E.)</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1688672178"/>
                  </a:ext>
                </a:extLst>
              </a:tr>
              <a:tr h="310882">
                <a:tc>
                  <a:txBody>
                    <a:bodyPr/>
                    <a:lstStyle/>
                    <a:p>
                      <a:pPr algn="l" fontAlgn="t">
                        <a:lnSpc>
                          <a:spcPct val="107000"/>
                        </a:lnSpc>
                        <a:spcBef>
                          <a:spcPts val="0"/>
                        </a:spcBef>
                        <a:spcAft>
                          <a:spcPts val="0"/>
                        </a:spcAft>
                      </a:pPr>
                      <a:r>
                        <a:rPr lang="en-IE" sz="11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Electives Modules: </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0"/>
                        </a:spcAft>
                      </a:pPr>
                      <a:r>
                        <a:rPr lang="en-IE" sz="11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No. of Modules</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3817396154"/>
                  </a:ext>
                </a:extLst>
              </a:tr>
              <a:tr h="310882">
                <a:tc>
                  <a:txBody>
                    <a:bodyPr/>
                    <a:lstStyle/>
                    <a:p>
                      <a:pPr algn="l" fontAlgn="t">
                        <a:lnSpc>
                          <a:spcPct val="107000"/>
                        </a:lnSpc>
                        <a:spcBef>
                          <a:spcPts val="0"/>
                        </a:spcBef>
                        <a:spcAft>
                          <a:spcPts val="0"/>
                        </a:spcAft>
                      </a:pPr>
                      <a:r>
                        <a:rPr lang="en-IE" sz="1100" b="0" i="0" u="none" strike="noStrike" dirty="0">
                          <a:effectLst/>
                          <a:latin typeface="Times New Roman" panose="02020603050405020304" pitchFamily="18" charset="0"/>
                          <a:cs typeface="Times New Roman" panose="02020603050405020304" pitchFamily="18" charset="0"/>
                        </a:rPr>
                        <a:t>Science/Childcare</a:t>
                      </a:r>
                      <a:endParaRPr lang="en-IE" sz="1700" b="0" i="0" u="none" strike="noStrike" dirty="0">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0"/>
                        </a:spcAft>
                      </a:pPr>
                      <a:r>
                        <a:rPr lang="en-IE" sz="1100" b="0"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1173433621"/>
                  </a:ext>
                </a:extLst>
              </a:tr>
              <a:tr h="437573">
                <a:tc>
                  <a:txBody>
                    <a:bodyPr/>
                    <a:lstStyle/>
                    <a:p>
                      <a:pPr algn="l" fontAlgn="t">
                        <a:lnSpc>
                          <a:spcPct val="107000"/>
                        </a:lnSpc>
                        <a:spcBef>
                          <a:spcPts val="0"/>
                        </a:spcBef>
                        <a:spcAft>
                          <a:spcPts val="0"/>
                        </a:spcAft>
                      </a:pP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0"/>
                        </a:spcAft>
                      </a:pP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1929784724"/>
                  </a:ext>
                </a:extLst>
              </a:tr>
              <a:tr h="310882">
                <a:tc>
                  <a:txBody>
                    <a:bodyPr/>
                    <a:lstStyle/>
                    <a:p>
                      <a:pPr algn="l" fontAlgn="t">
                        <a:lnSpc>
                          <a:spcPct val="107000"/>
                        </a:lnSpc>
                        <a:spcBef>
                          <a:spcPts val="0"/>
                        </a:spcBef>
                        <a:spcAft>
                          <a:spcPts val="0"/>
                        </a:spcAft>
                      </a:pPr>
                      <a:r>
                        <a:rPr lang="en-IE" sz="1100" b="1" i="0" u="none" strike="noStrike">
                          <a:effectLst/>
                          <a:latin typeface="Times New Roman" panose="02020603050405020304" pitchFamily="18" charset="0"/>
                          <a:ea typeface="Times New Roman" panose="02020603050405020304" pitchFamily="18" charset="0"/>
                          <a:cs typeface="Times New Roman" panose="02020603050405020304" pitchFamily="18" charset="0"/>
                        </a:rPr>
                        <a:t>Total </a:t>
                      </a:r>
                      <a:endParaRPr lang="en-IE" sz="1700" b="0" i="0" u="none" strike="noStrike">
                        <a:effectLst/>
                        <a:latin typeface="Arial" panose="020B0604020202020204" pitchFamily="34" charset="0"/>
                      </a:endParaRPr>
                    </a:p>
                  </a:txBody>
                  <a:tcPr marL="45204" marR="90407" marT="45204" marB="45204">
                    <a:lnL>
                      <a:noFill/>
                    </a:lnL>
                    <a:lnR>
                      <a:noFill/>
                    </a:lnR>
                    <a:lnT>
                      <a:noFill/>
                    </a:lnT>
                    <a:lnB>
                      <a:noFill/>
                    </a:lnB>
                  </a:tcPr>
                </a:tc>
                <a:tc>
                  <a:txBody>
                    <a:bodyPr/>
                    <a:lstStyle/>
                    <a:p>
                      <a:pPr algn="l" fontAlgn="t">
                        <a:lnSpc>
                          <a:spcPct val="107000"/>
                        </a:lnSpc>
                        <a:spcBef>
                          <a:spcPts val="0"/>
                        </a:spcBef>
                        <a:spcAft>
                          <a:spcPts val="0"/>
                        </a:spcAft>
                      </a:pPr>
                      <a:r>
                        <a:rPr lang="en-IE" sz="1100" b="1" i="0"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44</a:t>
                      </a:r>
                      <a:endParaRPr lang="en-IE" sz="1700" b="0" i="0" u="none" strike="noStrike" dirty="0">
                        <a:effectLst/>
                        <a:latin typeface="Arial" panose="020B0604020202020204" pitchFamily="34" charset="0"/>
                      </a:endParaRPr>
                    </a:p>
                  </a:txBody>
                  <a:tcPr marL="45204" marR="90407" marT="45204" marB="45204">
                    <a:lnL>
                      <a:noFill/>
                    </a:lnL>
                    <a:lnR>
                      <a:noFill/>
                    </a:lnR>
                    <a:lnT>
                      <a:noFill/>
                    </a:lnT>
                    <a:lnB>
                      <a:noFill/>
                    </a:lnB>
                  </a:tcPr>
                </a:tc>
                <a:extLst>
                  <a:ext uri="{0D108BD9-81ED-4DB2-BD59-A6C34878D82A}">
                    <a16:rowId xmlns:a16="http://schemas.microsoft.com/office/drawing/2014/main" val="2151058645"/>
                  </a:ext>
                </a:extLst>
              </a:tr>
            </a:tbl>
          </a:graphicData>
        </a:graphic>
      </p:graphicFrame>
      <p:pic>
        <p:nvPicPr>
          <p:cNvPr id="6" name="Picture 5" descr="Image result for presentation mitchelstown">
            <a:hlinkClick r:id="rId2"/>
            <a:extLst>
              <a:ext uri="{FF2B5EF4-FFF2-40B4-BE49-F238E27FC236}">
                <a16:creationId xmlns:a16="http://schemas.microsoft.com/office/drawing/2014/main" id="{523CDB15-5344-4C6A-AA1C-16F0C6043536}"/>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1386870" y="4346271"/>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6103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24D1C-7680-44F0-985F-351B6C74421B}"/>
              </a:ext>
            </a:extLst>
          </p:cNvPr>
          <p:cNvSpPr>
            <a:spLocks noGrp="1"/>
          </p:cNvSpPr>
          <p:nvPr>
            <p:ph type="title"/>
          </p:nvPr>
        </p:nvSpPr>
        <p:spPr>
          <a:xfrm>
            <a:off x="838200" y="365125"/>
            <a:ext cx="10515600" cy="1325563"/>
          </a:xfrm>
        </p:spPr>
        <p:txBody>
          <a:bodyPr>
            <a:normAutofit/>
          </a:bodyPr>
          <a:lstStyle/>
          <a:p>
            <a:r>
              <a:rPr lang="en-US" sz="3600" b="1" dirty="0"/>
              <a:t>Summary of Subjects over the two-year </a:t>
            </a:r>
            <a:r>
              <a:rPr lang="en-US" sz="3600" b="1" dirty="0" err="1"/>
              <a:t>programme</a:t>
            </a:r>
            <a:r>
              <a:rPr lang="en-US" sz="3600" b="1" dirty="0"/>
              <a:t> at Presentation Secondary</a:t>
            </a:r>
            <a:endParaRPr lang="en-IE" sz="3600" dirty="0"/>
          </a:p>
        </p:txBody>
      </p:sp>
      <p:graphicFrame>
        <p:nvGraphicFramePr>
          <p:cNvPr id="4" name="Content Placeholder 3">
            <a:extLst>
              <a:ext uri="{FF2B5EF4-FFF2-40B4-BE49-F238E27FC236}">
                <a16:creationId xmlns:a16="http://schemas.microsoft.com/office/drawing/2014/main" id="{AE41208A-6A06-4B6C-8714-FFDB409B08B2}"/>
              </a:ext>
            </a:extLst>
          </p:cNvPr>
          <p:cNvGraphicFramePr>
            <a:graphicFrameLocks noGrp="1"/>
          </p:cNvGraphicFramePr>
          <p:nvPr>
            <p:ph idx="1"/>
            <p:extLst>
              <p:ext uri="{D42A27DB-BD31-4B8C-83A1-F6EECF244321}">
                <p14:modId xmlns:p14="http://schemas.microsoft.com/office/powerpoint/2010/main" val="3918226016"/>
              </p:ext>
            </p:extLst>
          </p:nvPr>
        </p:nvGraphicFramePr>
        <p:xfrm>
          <a:off x="838200" y="1907410"/>
          <a:ext cx="10515600" cy="4187770"/>
        </p:xfrm>
        <a:graphic>
          <a:graphicData uri="http://schemas.openxmlformats.org/drawingml/2006/table">
            <a:tbl>
              <a:tblPr firstRow="1" firstCol="1" bandRow="1">
                <a:tableStyleId>{8799B23B-EC83-4686-B30A-512413B5E67A}</a:tableStyleId>
              </a:tblPr>
              <a:tblGrid>
                <a:gridCol w="5262797">
                  <a:extLst>
                    <a:ext uri="{9D8B030D-6E8A-4147-A177-3AD203B41FA5}">
                      <a16:colId xmlns:a16="http://schemas.microsoft.com/office/drawing/2014/main" val="1400449977"/>
                    </a:ext>
                  </a:extLst>
                </a:gridCol>
                <a:gridCol w="5252803">
                  <a:extLst>
                    <a:ext uri="{9D8B030D-6E8A-4147-A177-3AD203B41FA5}">
                      <a16:colId xmlns:a16="http://schemas.microsoft.com/office/drawing/2014/main" val="3406522082"/>
                    </a:ext>
                  </a:extLst>
                </a:gridCol>
              </a:tblGrid>
              <a:tr h="561285">
                <a:tc>
                  <a:txBody>
                    <a:bodyPr/>
                    <a:lstStyle/>
                    <a:p>
                      <a:pPr marL="342900" lvl="0" indent="-342900">
                        <a:lnSpc>
                          <a:spcPct val="107000"/>
                        </a:lnSpc>
                        <a:spcAft>
                          <a:spcPts val="800"/>
                        </a:spcAft>
                        <a:tabLst>
                          <a:tab pos="457200" algn="l"/>
                        </a:tabLst>
                      </a:pPr>
                      <a:r>
                        <a:rPr lang="en-IE" sz="1600">
                          <a:effectLst/>
                        </a:rPr>
                        <a:t> Irish and French</a:t>
                      </a:r>
                      <a:endParaRPr lang="en-IE"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0" marR="137160" marT="137160" marB="137160"/>
                </a:tc>
                <a:tc>
                  <a:txBody>
                    <a:bodyPr/>
                    <a:lstStyle/>
                    <a:p>
                      <a:pPr marL="0" lvl="0" indent="0">
                        <a:lnSpc>
                          <a:spcPct val="107000"/>
                        </a:lnSpc>
                        <a:spcAft>
                          <a:spcPts val="800"/>
                        </a:spcAft>
                        <a:buFont typeface="+mj-lt"/>
                        <a:buNone/>
                        <a:tabLst>
                          <a:tab pos="457200" algn="l"/>
                        </a:tabLst>
                      </a:pPr>
                      <a:r>
                        <a:rPr lang="en-IE" sz="1600">
                          <a:effectLst/>
                        </a:rPr>
                        <a:t>Information and Computer Technology</a:t>
                      </a:r>
                      <a:endParaRPr lang="en-IE"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0" marR="137160" marT="137160" marB="137160"/>
                </a:tc>
                <a:extLst>
                  <a:ext uri="{0D108BD9-81ED-4DB2-BD59-A6C34878D82A}">
                    <a16:rowId xmlns:a16="http://schemas.microsoft.com/office/drawing/2014/main" val="1058826441"/>
                  </a:ext>
                </a:extLst>
              </a:tr>
              <a:tr h="816996">
                <a:tc>
                  <a:txBody>
                    <a:bodyPr/>
                    <a:lstStyle/>
                    <a:p>
                      <a:pPr marL="0" lvl="0" indent="0">
                        <a:lnSpc>
                          <a:spcPct val="107000"/>
                        </a:lnSpc>
                        <a:spcAft>
                          <a:spcPts val="800"/>
                        </a:spcAft>
                        <a:buFont typeface="+mj-lt"/>
                        <a:buNone/>
                        <a:tabLst>
                          <a:tab pos="457200" algn="l"/>
                        </a:tabLst>
                      </a:pPr>
                      <a:r>
                        <a:rPr lang="en-IE" sz="1600">
                          <a:effectLst/>
                        </a:rPr>
                        <a:t>Social Education: Health and Social and Contemporary Issues</a:t>
                      </a:r>
                      <a:endParaRPr lang="en-IE"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0" marR="137160" marT="137160" marB="137160"/>
                </a:tc>
                <a:tc>
                  <a:txBody>
                    <a:bodyPr/>
                    <a:lstStyle/>
                    <a:p>
                      <a:pPr marL="0" lvl="0" indent="0">
                        <a:lnSpc>
                          <a:spcPct val="107000"/>
                        </a:lnSpc>
                        <a:spcAft>
                          <a:spcPts val="800"/>
                        </a:spcAft>
                        <a:buFont typeface="+mj-lt"/>
                        <a:buNone/>
                        <a:tabLst>
                          <a:tab pos="457200" algn="l"/>
                        </a:tabLst>
                      </a:pPr>
                      <a:r>
                        <a:rPr lang="en-IE" sz="1600" b="1" dirty="0">
                          <a:effectLst/>
                        </a:rPr>
                        <a:t>Career Guidance</a:t>
                      </a:r>
                      <a:endParaRPr lang="en-IE" sz="16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0" marR="137160" marT="137160" marB="137160"/>
                </a:tc>
                <a:extLst>
                  <a:ext uri="{0D108BD9-81ED-4DB2-BD59-A6C34878D82A}">
                    <a16:rowId xmlns:a16="http://schemas.microsoft.com/office/drawing/2014/main" val="2595114298"/>
                  </a:ext>
                </a:extLst>
              </a:tr>
              <a:tr h="562817">
                <a:tc>
                  <a:txBody>
                    <a:bodyPr/>
                    <a:lstStyle/>
                    <a:p>
                      <a:pPr marL="0" lvl="0" indent="0">
                        <a:lnSpc>
                          <a:spcPct val="107000"/>
                        </a:lnSpc>
                        <a:spcAft>
                          <a:spcPts val="800"/>
                        </a:spcAft>
                        <a:buFont typeface="+mj-lt"/>
                        <a:buNone/>
                        <a:tabLst>
                          <a:tab pos="457200" algn="l"/>
                        </a:tabLst>
                      </a:pPr>
                      <a:r>
                        <a:rPr lang="en-IE" sz="1600">
                          <a:effectLst/>
                        </a:rPr>
                        <a:t>Hair and Beauty</a:t>
                      </a:r>
                      <a:endParaRPr lang="en-IE"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0" marR="137160" marT="137160" marB="137160"/>
                </a:tc>
                <a:tc>
                  <a:txBody>
                    <a:bodyPr/>
                    <a:lstStyle/>
                    <a:p>
                      <a:pPr marL="0" lvl="0" indent="0">
                        <a:lnSpc>
                          <a:spcPct val="107000"/>
                        </a:lnSpc>
                        <a:spcAft>
                          <a:spcPts val="800"/>
                        </a:spcAft>
                        <a:buFont typeface="+mj-lt"/>
                        <a:buNone/>
                        <a:tabLst>
                          <a:tab pos="457200" algn="l"/>
                        </a:tabLst>
                      </a:pPr>
                      <a:r>
                        <a:rPr lang="en-IE" sz="1600" b="1" dirty="0">
                          <a:effectLst/>
                        </a:rPr>
                        <a:t>Science</a:t>
                      </a:r>
                      <a:endParaRPr lang="en-IE" sz="16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0" marR="137160" marT="137160" marB="137160"/>
                </a:tc>
                <a:extLst>
                  <a:ext uri="{0D108BD9-81ED-4DB2-BD59-A6C34878D82A}">
                    <a16:rowId xmlns:a16="http://schemas.microsoft.com/office/drawing/2014/main" val="2873016705"/>
                  </a:ext>
                </a:extLst>
              </a:tr>
              <a:tr h="561285">
                <a:tc>
                  <a:txBody>
                    <a:bodyPr/>
                    <a:lstStyle/>
                    <a:p>
                      <a:pPr marL="190500" indent="-228600">
                        <a:lnSpc>
                          <a:spcPct val="107000"/>
                        </a:lnSpc>
                        <a:spcAft>
                          <a:spcPts val="800"/>
                        </a:spcAft>
                        <a:tabLst>
                          <a:tab pos="457200" algn="l"/>
                        </a:tabLst>
                      </a:pPr>
                      <a:r>
                        <a:rPr lang="en-IE" sz="1600">
                          <a:effectLst/>
                        </a:rPr>
                        <a:t>Maths</a:t>
                      </a:r>
                      <a:endParaRPr lang="en-IE"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0" marR="137160" marT="137160" marB="137160"/>
                </a:tc>
                <a:tc>
                  <a:txBody>
                    <a:bodyPr/>
                    <a:lstStyle/>
                    <a:p>
                      <a:pPr marL="0" lvl="0" indent="0">
                        <a:lnSpc>
                          <a:spcPct val="107000"/>
                        </a:lnSpc>
                        <a:spcAft>
                          <a:spcPts val="800"/>
                        </a:spcAft>
                        <a:buFont typeface="+mj-lt"/>
                        <a:buNone/>
                        <a:tabLst>
                          <a:tab pos="457200" algn="l"/>
                        </a:tabLst>
                      </a:pPr>
                      <a:r>
                        <a:rPr lang="en-IE" sz="1600" b="1" dirty="0">
                          <a:effectLst/>
                        </a:rPr>
                        <a:t>P.E.</a:t>
                      </a:r>
                      <a:endParaRPr lang="en-IE" sz="16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0" marR="137160" marT="137160" marB="137160"/>
                </a:tc>
                <a:extLst>
                  <a:ext uri="{0D108BD9-81ED-4DB2-BD59-A6C34878D82A}">
                    <a16:rowId xmlns:a16="http://schemas.microsoft.com/office/drawing/2014/main" val="3708466475"/>
                  </a:ext>
                </a:extLst>
              </a:tr>
              <a:tr h="561285">
                <a:tc>
                  <a:txBody>
                    <a:bodyPr/>
                    <a:lstStyle/>
                    <a:p>
                      <a:pPr marL="190500" indent="-228600">
                        <a:lnSpc>
                          <a:spcPct val="107000"/>
                        </a:lnSpc>
                        <a:spcAft>
                          <a:spcPts val="800"/>
                        </a:spcAft>
                        <a:tabLst>
                          <a:tab pos="457200" algn="l"/>
                        </a:tabLst>
                      </a:pPr>
                      <a:r>
                        <a:rPr lang="en-IE" sz="1600">
                          <a:effectLst/>
                        </a:rPr>
                        <a:t>Hotel, Catering and Tourism</a:t>
                      </a:r>
                      <a:endParaRPr lang="en-IE"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0" marR="137160" marT="137160" marB="137160"/>
                </a:tc>
                <a:tc>
                  <a:txBody>
                    <a:bodyPr/>
                    <a:lstStyle/>
                    <a:p>
                      <a:pPr marL="0" lvl="0" indent="0">
                        <a:lnSpc>
                          <a:spcPct val="107000"/>
                        </a:lnSpc>
                        <a:spcAft>
                          <a:spcPts val="800"/>
                        </a:spcAft>
                        <a:buFont typeface="+mj-lt"/>
                        <a:buNone/>
                        <a:tabLst>
                          <a:tab pos="457200" algn="l"/>
                        </a:tabLst>
                      </a:pPr>
                      <a:r>
                        <a:rPr lang="en-IE" sz="1600" b="1" dirty="0">
                          <a:effectLst/>
                        </a:rPr>
                        <a:t>Work Experience</a:t>
                      </a:r>
                      <a:endParaRPr lang="en-IE" sz="16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0" marR="137160" marT="137160" marB="137160"/>
                </a:tc>
                <a:extLst>
                  <a:ext uri="{0D108BD9-81ED-4DB2-BD59-A6C34878D82A}">
                    <a16:rowId xmlns:a16="http://schemas.microsoft.com/office/drawing/2014/main" val="853498506"/>
                  </a:ext>
                </a:extLst>
              </a:tr>
              <a:tr h="561285">
                <a:tc>
                  <a:txBody>
                    <a:bodyPr/>
                    <a:lstStyle/>
                    <a:p>
                      <a:pPr marL="0" lvl="0" indent="0">
                        <a:lnSpc>
                          <a:spcPct val="107000"/>
                        </a:lnSpc>
                        <a:spcAft>
                          <a:spcPts val="800"/>
                        </a:spcAft>
                        <a:buFont typeface="+mj-lt"/>
                        <a:buNone/>
                        <a:tabLst>
                          <a:tab pos="457200" algn="l"/>
                        </a:tabLst>
                      </a:pPr>
                      <a:r>
                        <a:rPr lang="en-IE" sz="1600">
                          <a:effectLst/>
                        </a:rPr>
                        <a:t>Music/Drama/Art</a:t>
                      </a:r>
                      <a:endParaRPr lang="en-IE"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0" marR="137160" marT="137160" marB="137160"/>
                </a:tc>
                <a:tc>
                  <a:txBody>
                    <a:bodyPr/>
                    <a:lstStyle/>
                    <a:p>
                      <a:pPr marL="0" lvl="0" indent="0">
                        <a:lnSpc>
                          <a:spcPct val="107000"/>
                        </a:lnSpc>
                        <a:spcAft>
                          <a:spcPts val="800"/>
                        </a:spcAft>
                        <a:buFont typeface="+mj-lt"/>
                        <a:buNone/>
                        <a:tabLst>
                          <a:tab pos="457200" algn="l"/>
                        </a:tabLst>
                      </a:pPr>
                      <a:r>
                        <a:rPr lang="en-IE" sz="1600" b="1" dirty="0">
                          <a:effectLst/>
                        </a:rPr>
                        <a:t>English and Communications</a:t>
                      </a:r>
                      <a:endParaRPr lang="en-IE" sz="160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0" marR="137160" marT="137160" marB="137160"/>
                </a:tc>
                <a:extLst>
                  <a:ext uri="{0D108BD9-81ED-4DB2-BD59-A6C34878D82A}">
                    <a16:rowId xmlns:a16="http://schemas.microsoft.com/office/drawing/2014/main" val="3812470416"/>
                  </a:ext>
                </a:extLst>
              </a:tr>
              <a:tr h="562817">
                <a:tc>
                  <a:txBody>
                    <a:bodyPr/>
                    <a:lstStyle/>
                    <a:p>
                      <a:pPr>
                        <a:lnSpc>
                          <a:spcPct val="107000"/>
                        </a:lnSpc>
                        <a:spcAft>
                          <a:spcPts val="0"/>
                        </a:spcAft>
                      </a:pPr>
                      <a:r>
                        <a:rPr lang="en-IE" sz="1600">
                          <a:effectLst/>
                        </a:rPr>
                        <a:t>Enterprise</a:t>
                      </a:r>
                      <a:endParaRPr lang="en-IE"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28600" marR="137160" marT="137160" marB="137160"/>
                </a:tc>
                <a:tc>
                  <a:txBody>
                    <a:bodyPr/>
                    <a:lstStyle/>
                    <a:p>
                      <a:pPr>
                        <a:lnSpc>
                          <a:spcPct val="107000"/>
                        </a:lnSpc>
                      </a:pPr>
                      <a:r>
                        <a:rPr lang="en-IE" sz="1600" b="1" dirty="0">
                          <a:effectLst/>
                        </a:rPr>
                        <a:t>Childcare</a:t>
                      </a:r>
                      <a:endParaRPr lang="en-IE" sz="1600" b="1" dirty="0">
                        <a:solidFill>
                          <a:schemeClr val="tx1">
                            <a:lumMod val="85000"/>
                            <a:lumOff val="15000"/>
                          </a:schemeClr>
                        </a:solidFill>
                        <a:effectLst/>
                        <a:latin typeface="Calibri" panose="020F0502020204030204" pitchFamily="34" charset="0"/>
                        <a:cs typeface="Times New Roman" panose="02020603050405020304" pitchFamily="18" charset="0"/>
                      </a:endParaRPr>
                    </a:p>
                  </a:txBody>
                  <a:tcPr marL="228600" marR="137160" marT="137160" marB="137160"/>
                </a:tc>
                <a:extLst>
                  <a:ext uri="{0D108BD9-81ED-4DB2-BD59-A6C34878D82A}">
                    <a16:rowId xmlns:a16="http://schemas.microsoft.com/office/drawing/2014/main" val="3054334268"/>
                  </a:ext>
                </a:extLst>
              </a:tr>
            </a:tbl>
          </a:graphicData>
        </a:graphic>
      </p:graphicFrame>
      <p:pic>
        <p:nvPicPr>
          <p:cNvPr id="7" name="Picture 5" descr="Image result for presentation mitchelstown">
            <a:hlinkClick r:id="rId2"/>
            <a:extLst>
              <a:ext uri="{FF2B5EF4-FFF2-40B4-BE49-F238E27FC236}">
                <a16:creationId xmlns:a16="http://schemas.microsoft.com/office/drawing/2014/main" id="{0A0DFF59-7662-4302-B715-6017DE6B03CE}"/>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10125025" y="952665"/>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264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8B230-6CE7-4CC8-B5FE-61F491F11D8B}"/>
              </a:ext>
            </a:extLst>
          </p:cNvPr>
          <p:cNvSpPr>
            <a:spLocks noGrp="1"/>
          </p:cNvSpPr>
          <p:nvPr>
            <p:ph type="title"/>
          </p:nvPr>
        </p:nvSpPr>
        <p:spPr>
          <a:xfrm>
            <a:off x="1136428" y="627564"/>
            <a:ext cx="7474172" cy="1325563"/>
          </a:xfrm>
        </p:spPr>
        <p:txBody>
          <a:bodyPr>
            <a:normAutofit/>
          </a:bodyPr>
          <a:lstStyle/>
          <a:p>
            <a:r>
              <a:rPr lang="en-US" sz="3700" b="1" u="sng" dirty="0"/>
              <a:t>How are students awarded Credits?</a:t>
            </a:r>
            <a:br>
              <a:rPr lang="en-IE" sz="3700" u="sng" dirty="0"/>
            </a:br>
            <a:endParaRPr lang="en-IE" sz="3700" u="sng" dirty="0"/>
          </a:p>
        </p:txBody>
      </p:sp>
      <p:sp>
        <p:nvSpPr>
          <p:cNvPr id="3" name="Content Placeholder 2">
            <a:extLst>
              <a:ext uri="{FF2B5EF4-FFF2-40B4-BE49-F238E27FC236}">
                <a16:creationId xmlns:a16="http://schemas.microsoft.com/office/drawing/2014/main" id="{C2450D99-3F72-490A-B4A3-0A8378843E6E}"/>
              </a:ext>
            </a:extLst>
          </p:cNvPr>
          <p:cNvSpPr>
            <a:spLocks noGrp="1"/>
          </p:cNvSpPr>
          <p:nvPr>
            <p:ph idx="1"/>
          </p:nvPr>
        </p:nvSpPr>
        <p:spPr>
          <a:xfrm>
            <a:off x="149903" y="1229193"/>
            <a:ext cx="8765498" cy="5381469"/>
          </a:xfrm>
        </p:spPr>
        <p:txBody>
          <a:bodyPr anchor="ctr">
            <a:normAutofit/>
          </a:bodyPr>
          <a:lstStyle/>
          <a:p>
            <a:r>
              <a:rPr lang="en-US" sz="2000" dirty="0"/>
              <a:t>As students complete their LCA course they collect </a:t>
            </a:r>
            <a:r>
              <a:rPr lang="en-US" sz="2000" b="1" i="1" dirty="0"/>
              <a:t>credits</a:t>
            </a:r>
            <a:r>
              <a:rPr lang="en-US" sz="2000" dirty="0"/>
              <a:t>. It is possible to collect a total of </a:t>
            </a:r>
            <a:r>
              <a:rPr lang="en-US" sz="2000" u="sng" dirty="0"/>
              <a:t>200</a:t>
            </a:r>
            <a:r>
              <a:rPr lang="en-US" sz="2000" dirty="0"/>
              <a:t> credits. A maximum of 62 credits are awarded for completing the required courses, 70 credits for the seven Student Tasks completed over the two years, and 68 credits for the examinations at the end of Year 2. Students who accumulate fewer than 60 credits will receive a Record of Experience.</a:t>
            </a:r>
            <a:endParaRPr lang="en-IE" sz="2000" dirty="0"/>
          </a:p>
          <a:p>
            <a:r>
              <a:rPr lang="en-US" sz="2000" dirty="0"/>
              <a:t>Credits are marks given to students after the completion of </a:t>
            </a:r>
            <a:r>
              <a:rPr lang="en-US" sz="2000" b="1" i="1" dirty="0"/>
              <a:t>Key Assignments</a:t>
            </a:r>
            <a:r>
              <a:rPr lang="en-US" sz="2000" dirty="0"/>
              <a:t>. A Key Assignment is like a piece of homework each student must complete in each module or course. Each module has 4 Key Assignments that must be completed during each session over the two-year </a:t>
            </a:r>
            <a:r>
              <a:rPr lang="en-US" sz="2000" dirty="0" err="1"/>
              <a:t>programme</a:t>
            </a:r>
            <a:r>
              <a:rPr lang="en-US" sz="2000" dirty="0"/>
              <a:t>. For instance, Religion has a total of 16 Key Assignments to be completed over two years. Each module is awarded 1 or 2 credits depending on whether there is a terminal written exam.</a:t>
            </a:r>
            <a:endParaRPr lang="en-IE" sz="2000" dirty="0"/>
          </a:p>
          <a:p>
            <a:r>
              <a:rPr lang="en-US" sz="2000" b="1" dirty="0"/>
              <a:t>NOTE: It is important to note that a student must complete all Key Assignments and have 90% attendance to pass each module in the various subjects on offer</a:t>
            </a:r>
            <a:r>
              <a:rPr lang="en-US" sz="2000" dirty="0"/>
              <a:t>.</a:t>
            </a:r>
            <a:endParaRPr lang="en-IE" sz="2000" dirty="0"/>
          </a:p>
          <a:p>
            <a:endParaRPr lang="en-IE" sz="13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403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F7C57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Image result for presentation mitchelstown">
            <a:hlinkClick r:id="rId2"/>
            <a:extLst>
              <a:ext uri="{FF2B5EF4-FFF2-40B4-BE49-F238E27FC236}">
                <a16:creationId xmlns:a16="http://schemas.microsoft.com/office/drawing/2014/main" id="{C6F9B374-B730-4447-BB7A-9B23C22366F1}"/>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3" b="157"/>
          <a:stretch/>
        </p:blipFill>
        <p:spPr bwMode="auto">
          <a:xfrm>
            <a:off x="9030743" y="2474254"/>
            <a:ext cx="1912560" cy="1909489"/>
          </a:xfrm>
          <a:custGeom>
            <a:avLst/>
            <a:gdLst>
              <a:gd name="connsiteX0" fmla="*/ 3028805 w 6057610"/>
              <a:gd name="connsiteY0" fmla="*/ 0 h 6057610"/>
              <a:gd name="connsiteX1" fmla="*/ 6057610 w 6057610"/>
              <a:gd name="connsiteY1" fmla="*/ 3028805 h 6057610"/>
              <a:gd name="connsiteX2" fmla="*/ 3028805 w 6057610"/>
              <a:gd name="connsiteY2" fmla="*/ 6057610 h 6057610"/>
              <a:gd name="connsiteX3" fmla="*/ 0 w 6057610"/>
              <a:gd name="connsiteY3" fmla="*/ 3028805 h 6057610"/>
              <a:gd name="connsiteX4" fmla="*/ 3028805 w 6057610"/>
              <a:gd name="connsiteY4" fmla="*/ 0 h 6057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446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753</TotalTime>
  <Words>2109</Words>
  <Application>Microsoft Office PowerPoint</Application>
  <PresentationFormat>Widescreen</PresentationFormat>
  <Paragraphs>169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PowerPoint Presentation</vt:lpstr>
      <vt:lpstr>What is the Leaving Certificate Applied Programme? </vt:lpstr>
      <vt:lpstr>PowerPoint Presentation</vt:lpstr>
      <vt:lpstr>PowerPoint Presentation</vt:lpstr>
      <vt:lpstr>Underlying Principles of LCA: </vt:lpstr>
      <vt:lpstr>Programme Requirements</vt:lpstr>
      <vt:lpstr>Courses/Subjects available in Presentation Secondary School for LCA: </vt:lpstr>
      <vt:lpstr>Summary of Subjects over the two-year programme at Presentation Secondary</vt:lpstr>
      <vt:lpstr>How are students awarded Credits? </vt:lpstr>
      <vt:lpstr>The LCA is awarded at three levels</vt:lpstr>
      <vt:lpstr>Participant/student achievement is recorded in three modes:</vt:lpstr>
      <vt:lpstr>PowerPoint Presentation</vt:lpstr>
      <vt:lpstr>What are student Tasks? </vt:lpstr>
      <vt:lpstr>What are the aims of the Student Task? </vt:lpstr>
      <vt:lpstr>Summary of the seven Students Tasks: </vt:lpstr>
      <vt:lpstr>How Long should it take to complete a Student Task?</vt:lpstr>
      <vt:lpstr>What is a Student Task Report?</vt:lpstr>
      <vt:lpstr>Some comments from students why they chose LCA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Sinead Ryan</dc:creator>
  <cp:lastModifiedBy>Sinead Ryan</cp:lastModifiedBy>
  <cp:revision>4</cp:revision>
  <dcterms:created xsi:type="dcterms:W3CDTF">2019-10-08T19:08:16Z</dcterms:created>
  <dcterms:modified xsi:type="dcterms:W3CDTF">2019-10-09T07:41:38Z</dcterms:modified>
</cp:coreProperties>
</file>